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微软雅黑" panose="020B0503020204020204" pitchFamily="34" charset="-122"/>
      <p:regular r:id="rId15"/>
      <p:bold r:id="rId16"/>
    </p:embeddedFont>
    <p:embeddedFont>
      <p:font typeface="Calibri Light" panose="020F0302020204030204" pitchFamily="34" charset="0"/>
      <p:regular r:id="rId17"/>
      <p: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B7BA"/>
    <a:srgbClr val="98999E"/>
    <a:srgbClr val="414455"/>
    <a:srgbClr val="E8E8E6"/>
    <a:srgbClr val="6C6D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0" y="72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487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45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984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903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97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10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189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035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84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436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575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76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01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8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8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8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32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30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159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462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9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82A8-D6B6-4FDA-A495-4D437BAFBB60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DD927-E55F-4D12-BD2D-8ABE6C912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26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7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4714213" y="867234"/>
            <a:ext cx="7351178" cy="3682656"/>
            <a:chOff x="4698998" y="1406354"/>
            <a:chExt cx="7351178" cy="3682656"/>
          </a:xfrm>
        </p:grpSpPr>
        <p:grpSp>
          <p:nvGrpSpPr>
            <p:cNvPr id="32" name="组合 31"/>
            <p:cNvGrpSpPr/>
            <p:nvPr/>
          </p:nvGrpSpPr>
          <p:grpSpPr>
            <a:xfrm>
              <a:off x="4698998" y="1406354"/>
              <a:ext cx="7210890" cy="2518867"/>
              <a:chOff x="4074693" y="2095880"/>
              <a:chExt cx="7210890" cy="2518867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7018623" y="2095880"/>
                <a:ext cx="1591575" cy="1591575"/>
                <a:chOff x="7113804" y="2686567"/>
                <a:chExt cx="1591575" cy="1591575"/>
              </a:xfrm>
            </p:grpSpPr>
            <p:sp>
              <p:nvSpPr>
                <p:cNvPr id="27" name="椭圆 26"/>
                <p:cNvSpPr/>
                <p:nvPr/>
              </p:nvSpPr>
              <p:spPr>
                <a:xfrm>
                  <a:off x="7113804" y="2686567"/>
                  <a:ext cx="1591575" cy="1591575"/>
                </a:xfrm>
                <a:prstGeom prst="ellipse">
                  <a:avLst/>
                </a:prstGeom>
                <a:solidFill>
                  <a:srgbClr val="41445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solidFill>
                      <a:srgbClr val="6C6D72"/>
                    </a:solidFill>
                  </a:endParaRPr>
                </a:p>
              </p:txBody>
            </p:sp>
            <p:grpSp>
              <p:nvGrpSpPr>
                <p:cNvPr id="25" name="组合 24"/>
                <p:cNvGrpSpPr/>
                <p:nvPr/>
              </p:nvGrpSpPr>
              <p:grpSpPr>
                <a:xfrm>
                  <a:off x="7248410" y="2821173"/>
                  <a:ext cx="1322363" cy="1322363"/>
                  <a:chOff x="2570104" y="516069"/>
                  <a:chExt cx="1322363" cy="1322363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2570104" y="516069"/>
                    <a:ext cx="1322363" cy="1322363"/>
                  </a:xfrm>
                  <a:prstGeom prst="ellipse">
                    <a:avLst/>
                  </a:prstGeom>
                  <a:solidFill>
                    <a:srgbClr val="B6B7B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2000">
                      <a:solidFill>
                        <a:srgbClr val="6C6D72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2688600" y="623252"/>
                    <a:ext cx="1107996" cy="120032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zh-CN" altLang="en-US" sz="7200" dirty="0" smtClean="0">
                        <a:solidFill>
                          <a:srgbClr val="6C6D72"/>
                        </a:solidFill>
                        <a:latin typeface="蒙纳简超刚黑" panose="00000900000000000000" pitchFamily="2" charset="-120"/>
                        <a:ea typeface="蒙纳简超刚黑" panose="00000900000000000000" pitchFamily="2" charset="-120"/>
                      </a:rPr>
                      <a:t>斃</a:t>
                    </a:r>
                    <a:endParaRPr lang="zh-CN" altLang="en-US" sz="7200" dirty="0">
                      <a:solidFill>
                        <a:srgbClr val="6C6D72"/>
                      </a:solidFill>
                    </a:endParaRPr>
                  </a:p>
                </p:txBody>
              </p:sp>
            </p:grpSp>
            <p:grpSp>
              <p:nvGrpSpPr>
                <p:cNvPr id="24" name="组合 23"/>
                <p:cNvGrpSpPr/>
                <p:nvPr/>
              </p:nvGrpSpPr>
              <p:grpSpPr>
                <a:xfrm>
                  <a:off x="7182079" y="2754842"/>
                  <a:ext cx="1455025" cy="1455025"/>
                  <a:chOff x="1690873" y="-363162"/>
                  <a:chExt cx="3080824" cy="3080824"/>
                </a:xfrm>
              </p:grpSpPr>
              <p:cxnSp>
                <p:nvCxnSpPr>
                  <p:cNvPr id="22" name="直接连接符 21"/>
                  <p:cNvCxnSpPr/>
                  <p:nvPr/>
                </p:nvCxnSpPr>
                <p:spPr>
                  <a:xfrm>
                    <a:off x="1690873" y="1177250"/>
                    <a:ext cx="3080824" cy="0"/>
                  </a:xfrm>
                  <a:prstGeom prst="line">
                    <a:avLst/>
                  </a:prstGeom>
                  <a:ln w="28575">
                    <a:solidFill>
                      <a:srgbClr val="41445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接连接符 22"/>
                  <p:cNvCxnSpPr/>
                  <p:nvPr/>
                </p:nvCxnSpPr>
                <p:spPr>
                  <a:xfrm rot="5400000">
                    <a:off x="1690873" y="1177250"/>
                    <a:ext cx="3080824" cy="0"/>
                  </a:xfrm>
                  <a:prstGeom prst="line">
                    <a:avLst/>
                  </a:prstGeom>
                  <a:ln w="28575">
                    <a:solidFill>
                      <a:srgbClr val="41445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8" name="文本框 17"/>
              <p:cNvSpPr txBox="1"/>
              <p:nvPr/>
            </p:nvSpPr>
            <p:spPr>
              <a:xfrm>
                <a:off x="4074693" y="2675755"/>
                <a:ext cx="721089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800" dirty="0" smtClean="0">
                    <a:solidFill>
                      <a:srgbClr val="414455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碩士研究生</a:t>
                </a:r>
                <a:r>
                  <a:rPr lang="zh-CN" altLang="en-US" sz="7200" dirty="0" smtClean="0">
                    <a:solidFill>
                      <a:srgbClr val="6C6D72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     </a:t>
                </a:r>
                <a:r>
                  <a:rPr lang="zh-CN" altLang="en-US" sz="4800" dirty="0" smtClean="0">
                    <a:solidFill>
                      <a:srgbClr val="414455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業論文</a:t>
                </a:r>
                <a:endParaRPr lang="en-US" altLang="zh-CN" sz="48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  <a:p>
                <a:r>
                  <a:rPr lang="zh-CN" altLang="en-US" sz="4800" dirty="0" smtClean="0">
                    <a:solidFill>
                      <a:srgbClr val="414455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寫作的六種常見狀況</a:t>
                </a:r>
                <a:endParaRPr lang="zh-CN" altLang="en-US" sz="4800" dirty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4839286" y="3966145"/>
              <a:ext cx="6063176" cy="134065"/>
            </a:xfrm>
            <a:prstGeom prst="rect">
              <a:avLst/>
            </a:prstGeom>
            <a:pattFill prst="ltUpDiag">
              <a:fgClr>
                <a:srgbClr val="414455"/>
              </a:fgClr>
              <a:bgClr>
                <a:srgbClr val="E8E8E6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839286" y="4134903"/>
              <a:ext cx="72108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文案：文学院院长</a:t>
              </a:r>
              <a:endParaRPr lang="en-US" altLang="zh-CN" sz="28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  <a:p>
              <a:r>
                <a:rPr lang="zh-CN" altLang="en-US" sz="28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設計：</a:t>
              </a:r>
              <a:r>
                <a:rPr lang="en-US" altLang="zh-CN" sz="28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dandoliya</a:t>
              </a:r>
              <a:endParaRPr lang="zh-CN" altLang="en-US" sz="28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37702" y="1546665"/>
            <a:ext cx="3186226" cy="3981866"/>
            <a:chOff x="1152221" y="2014109"/>
            <a:chExt cx="3186226" cy="3981866"/>
          </a:xfrm>
        </p:grpSpPr>
        <p:grpSp>
          <p:nvGrpSpPr>
            <p:cNvPr id="15" name="组合 14"/>
            <p:cNvGrpSpPr/>
            <p:nvPr/>
          </p:nvGrpSpPr>
          <p:grpSpPr>
            <a:xfrm rot="20887134">
              <a:off x="1152221" y="2014109"/>
              <a:ext cx="3186226" cy="3981866"/>
              <a:chOff x="4296896" y="206773"/>
              <a:chExt cx="4086423" cy="5106854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4296896" y="206773"/>
                <a:ext cx="3875315" cy="4423092"/>
              </a:xfrm>
              <a:custGeom>
                <a:avLst/>
                <a:gdLst>
                  <a:gd name="connsiteX0" fmla="*/ 279990 w 3439886"/>
                  <a:gd name="connsiteY0" fmla="*/ 3924547 h 3926115"/>
                  <a:gd name="connsiteX1" fmla="*/ 279400 w 3439886"/>
                  <a:gd name="connsiteY1" fmla="*/ 3926115 h 3926115"/>
                  <a:gd name="connsiteX2" fmla="*/ 275771 w 3439886"/>
                  <a:gd name="connsiteY2" fmla="*/ 3926115 h 3926115"/>
                  <a:gd name="connsiteX3" fmla="*/ 3159816 w 3439886"/>
                  <a:gd name="connsiteY3" fmla="*/ 3924517 h 3926115"/>
                  <a:gd name="connsiteX4" fmla="*/ 3164114 w 3439886"/>
                  <a:gd name="connsiteY4" fmla="*/ 3926115 h 3926115"/>
                  <a:gd name="connsiteX5" fmla="*/ 3160486 w 3439886"/>
                  <a:gd name="connsiteY5" fmla="*/ 3926115 h 3926115"/>
                  <a:gd name="connsiteX6" fmla="*/ 1719944 w 3439886"/>
                  <a:gd name="connsiteY6" fmla="*/ 859971 h 3926115"/>
                  <a:gd name="connsiteX7" fmla="*/ 859972 w 3439886"/>
                  <a:gd name="connsiteY7" fmla="*/ 1719943 h 3926115"/>
                  <a:gd name="connsiteX8" fmla="*/ 1719944 w 3439886"/>
                  <a:gd name="connsiteY8" fmla="*/ 2579915 h 3926115"/>
                  <a:gd name="connsiteX9" fmla="*/ 2579916 w 3439886"/>
                  <a:gd name="connsiteY9" fmla="*/ 1719943 h 3926115"/>
                  <a:gd name="connsiteX10" fmla="*/ 1719944 w 3439886"/>
                  <a:gd name="connsiteY10" fmla="*/ 859971 h 3926115"/>
                  <a:gd name="connsiteX11" fmla="*/ 1719943 w 3439886"/>
                  <a:gd name="connsiteY11" fmla="*/ 0 h 3926115"/>
                  <a:gd name="connsiteX12" fmla="*/ 3439886 w 3439886"/>
                  <a:gd name="connsiteY12" fmla="*/ 1719943 h 3926115"/>
                  <a:gd name="connsiteX13" fmla="*/ 2813987 w 3439886"/>
                  <a:gd name="connsiteY13" fmla="*/ 3047135 h 3926115"/>
                  <a:gd name="connsiteX14" fmla="*/ 2797224 w 3439886"/>
                  <a:gd name="connsiteY14" fmla="*/ 3059669 h 3926115"/>
                  <a:gd name="connsiteX15" fmla="*/ 3159816 w 3439886"/>
                  <a:gd name="connsiteY15" fmla="*/ 3924517 h 3926115"/>
                  <a:gd name="connsiteX16" fmla="*/ 1719943 w 3439886"/>
                  <a:gd name="connsiteY16" fmla="*/ 3389086 h 3926115"/>
                  <a:gd name="connsiteX17" fmla="*/ 279990 w 3439886"/>
                  <a:gd name="connsiteY17" fmla="*/ 3924547 h 3926115"/>
                  <a:gd name="connsiteX18" fmla="*/ 613851 w 3439886"/>
                  <a:gd name="connsiteY18" fmla="*/ 3036184 h 3926115"/>
                  <a:gd name="connsiteX19" fmla="*/ 503760 w 3439886"/>
                  <a:gd name="connsiteY19" fmla="*/ 2936127 h 3926115"/>
                  <a:gd name="connsiteX20" fmla="*/ 0 w 3439886"/>
                  <a:gd name="connsiteY20" fmla="*/ 1719943 h 3926115"/>
                  <a:gd name="connsiteX21" fmla="*/ 1719943 w 3439886"/>
                  <a:gd name="connsiteY21" fmla="*/ 0 h 392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39886" h="3926115">
                    <a:moveTo>
                      <a:pt x="279990" y="3924547"/>
                    </a:moveTo>
                    <a:lnTo>
                      <a:pt x="279400" y="3926115"/>
                    </a:lnTo>
                    <a:lnTo>
                      <a:pt x="275771" y="3926115"/>
                    </a:lnTo>
                    <a:close/>
                    <a:moveTo>
                      <a:pt x="3159816" y="3924517"/>
                    </a:moveTo>
                    <a:lnTo>
                      <a:pt x="3164114" y="3926115"/>
                    </a:lnTo>
                    <a:lnTo>
                      <a:pt x="3160486" y="3926115"/>
                    </a:lnTo>
                    <a:close/>
                    <a:moveTo>
                      <a:pt x="1719944" y="859971"/>
                    </a:moveTo>
                    <a:cubicBezTo>
                      <a:pt x="1244995" y="859971"/>
                      <a:pt x="859972" y="1244994"/>
                      <a:pt x="859972" y="1719943"/>
                    </a:cubicBezTo>
                    <a:cubicBezTo>
                      <a:pt x="859972" y="2194892"/>
                      <a:pt x="1244995" y="2579915"/>
                      <a:pt x="1719944" y="2579915"/>
                    </a:cubicBezTo>
                    <a:cubicBezTo>
                      <a:pt x="2194893" y="2579915"/>
                      <a:pt x="2579916" y="2194892"/>
                      <a:pt x="2579916" y="1719943"/>
                    </a:cubicBezTo>
                    <a:cubicBezTo>
                      <a:pt x="2579916" y="1244994"/>
                      <a:pt x="2194893" y="859971"/>
                      <a:pt x="1719944" y="859971"/>
                    </a:cubicBezTo>
                    <a:close/>
                    <a:moveTo>
                      <a:pt x="1719943" y="0"/>
                    </a:moveTo>
                    <a:cubicBezTo>
                      <a:pt x="2669841" y="0"/>
                      <a:pt x="3439886" y="770045"/>
                      <a:pt x="3439886" y="1719943"/>
                    </a:cubicBezTo>
                    <a:cubicBezTo>
                      <a:pt x="3439886" y="2254261"/>
                      <a:pt x="3196239" y="2731671"/>
                      <a:pt x="2813987" y="3047135"/>
                    </a:cubicBezTo>
                    <a:lnTo>
                      <a:pt x="2797224" y="3059669"/>
                    </a:lnTo>
                    <a:lnTo>
                      <a:pt x="3159816" y="3924517"/>
                    </a:lnTo>
                    <a:lnTo>
                      <a:pt x="1719943" y="3389086"/>
                    </a:lnTo>
                    <a:lnTo>
                      <a:pt x="279990" y="3924547"/>
                    </a:lnTo>
                    <a:lnTo>
                      <a:pt x="613851" y="3036184"/>
                    </a:lnTo>
                    <a:lnTo>
                      <a:pt x="503760" y="2936127"/>
                    </a:lnTo>
                    <a:cubicBezTo>
                      <a:pt x="192511" y="2624878"/>
                      <a:pt x="0" y="2194892"/>
                      <a:pt x="0" y="1719943"/>
                    </a:cubicBezTo>
                    <a:cubicBezTo>
                      <a:pt x="0" y="770045"/>
                      <a:pt x="770045" y="0"/>
                      <a:pt x="1719943" y="0"/>
                    </a:cubicBezTo>
                    <a:close/>
                  </a:path>
                </a:pathLst>
              </a:custGeom>
              <a:solidFill>
                <a:srgbClr val="6C6D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2"/>
              <a:srcRect l="10177"/>
              <a:stretch/>
            </p:blipFill>
            <p:spPr>
              <a:xfrm rot="1200000">
                <a:off x="5371460" y="479080"/>
                <a:ext cx="3011859" cy="4834547"/>
              </a:xfrm>
              <a:prstGeom prst="rect">
                <a:avLst/>
              </a:prstGeom>
            </p:spPr>
          </p:pic>
        </p:grpSp>
        <p:sp>
          <p:nvSpPr>
            <p:cNvPr id="37" name="同心圆 36"/>
            <p:cNvSpPr/>
            <p:nvPr/>
          </p:nvSpPr>
          <p:spPr>
            <a:xfrm>
              <a:off x="2010670" y="3006758"/>
              <a:ext cx="1085943" cy="1085943"/>
            </a:xfrm>
            <a:prstGeom prst="donu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570208" y="4549890"/>
            <a:ext cx="55120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——</a:t>
            </a:r>
            <a:r>
              <a:rPr lang="zh-CN" altLang="en-US" sz="3200" dirty="0" smtClean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以美學學科為例</a:t>
            </a:r>
            <a:endParaRPr lang="en-US" altLang="zh-CN" sz="3200" dirty="0" smtClean="0">
              <a:solidFill>
                <a:srgbClr val="98999E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pPr algn="ctr"/>
            <a:r>
              <a:rPr lang="zh-CN" altLang="en-US" sz="3200" dirty="0" smtClean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（論文題目皆為應屆生論文）</a:t>
            </a:r>
            <a:endParaRPr lang="zh-CN" altLang="en-US" sz="3200" dirty="0">
              <a:solidFill>
                <a:srgbClr val="98999E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14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359811" y="358404"/>
            <a:ext cx="9425479" cy="1090427"/>
            <a:chOff x="1359811" y="725310"/>
            <a:chExt cx="9425479" cy="1090427"/>
          </a:xfrm>
        </p:grpSpPr>
        <p:grpSp>
          <p:nvGrpSpPr>
            <p:cNvPr id="13" name="组合 12"/>
            <p:cNvGrpSpPr/>
            <p:nvPr/>
          </p:nvGrpSpPr>
          <p:grpSpPr>
            <a:xfrm>
              <a:off x="1359811" y="725310"/>
              <a:ext cx="9425479" cy="1090427"/>
              <a:chOff x="670275" y="493690"/>
              <a:chExt cx="10930506" cy="984264"/>
            </a:xfrm>
          </p:grpSpPr>
          <p:sp>
            <p:nvSpPr>
              <p:cNvPr id="11" name="燕尾形 10"/>
              <p:cNvSpPr/>
              <p:nvPr/>
            </p:nvSpPr>
            <p:spPr>
              <a:xfrm flipH="1">
                <a:off x="841761" y="766754"/>
                <a:ext cx="10759020" cy="711200"/>
              </a:xfrm>
              <a:custGeom>
                <a:avLst/>
                <a:gdLst>
                  <a:gd name="connsiteX0" fmla="*/ 0 w 7656352"/>
                  <a:gd name="connsiteY0" fmla="*/ 0 h 711200"/>
                  <a:gd name="connsiteX1" fmla="*/ 7300752 w 7656352"/>
                  <a:gd name="connsiteY1" fmla="*/ 0 h 711200"/>
                  <a:gd name="connsiteX2" fmla="*/ 7656352 w 7656352"/>
                  <a:gd name="connsiteY2" fmla="*/ 355600 h 711200"/>
                  <a:gd name="connsiteX3" fmla="*/ 7300752 w 7656352"/>
                  <a:gd name="connsiteY3" fmla="*/ 711200 h 711200"/>
                  <a:gd name="connsiteX4" fmla="*/ 0 w 7656352"/>
                  <a:gd name="connsiteY4" fmla="*/ 711200 h 711200"/>
                  <a:gd name="connsiteX5" fmla="*/ 355600 w 7656352"/>
                  <a:gd name="connsiteY5" fmla="*/ 355600 h 711200"/>
                  <a:gd name="connsiteX6" fmla="*/ 0 w 7656352"/>
                  <a:gd name="connsiteY6" fmla="*/ 0 h 711200"/>
                  <a:gd name="connsiteX0" fmla="*/ 0 w 7300752"/>
                  <a:gd name="connsiteY0" fmla="*/ 0 h 711200"/>
                  <a:gd name="connsiteX1" fmla="*/ 7300752 w 7300752"/>
                  <a:gd name="connsiteY1" fmla="*/ 0 h 711200"/>
                  <a:gd name="connsiteX2" fmla="*/ 7300752 w 7300752"/>
                  <a:gd name="connsiteY2" fmla="*/ 711200 h 711200"/>
                  <a:gd name="connsiteX3" fmla="*/ 0 w 7300752"/>
                  <a:gd name="connsiteY3" fmla="*/ 711200 h 711200"/>
                  <a:gd name="connsiteX4" fmla="*/ 355600 w 7300752"/>
                  <a:gd name="connsiteY4" fmla="*/ 355600 h 711200"/>
                  <a:gd name="connsiteX5" fmla="*/ 0 w 7300752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0752" h="711200">
                    <a:moveTo>
                      <a:pt x="0" y="0"/>
                    </a:moveTo>
                    <a:lnTo>
                      <a:pt x="7300752" y="0"/>
                    </a:lnTo>
                    <a:lnTo>
                      <a:pt x="7300752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燕尾形 11"/>
              <p:cNvSpPr/>
              <p:nvPr/>
            </p:nvSpPr>
            <p:spPr>
              <a:xfrm rot="20661944" flipH="1">
                <a:off x="670275" y="493690"/>
                <a:ext cx="2715835" cy="711201"/>
              </a:xfrm>
              <a:custGeom>
                <a:avLst/>
                <a:gdLst>
                  <a:gd name="connsiteX0" fmla="*/ 0 w 3071435"/>
                  <a:gd name="connsiteY0" fmla="*/ 0 h 711200"/>
                  <a:gd name="connsiteX1" fmla="*/ 2715835 w 3071435"/>
                  <a:gd name="connsiteY1" fmla="*/ 0 h 711200"/>
                  <a:gd name="connsiteX2" fmla="*/ 3071435 w 3071435"/>
                  <a:gd name="connsiteY2" fmla="*/ 355600 h 711200"/>
                  <a:gd name="connsiteX3" fmla="*/ 2715835 w 3071435"/>
                  <a:gd name="connsiteY3" fmla="*/ 711200 h 711200"/>
                  <a:gd name="connsiteX4" fmla="*/ 0 w 3071435"/>
                  <a:gd name="connsiteY4" fmla="*/ 711200 h 711200"/>
                  <a:gd name="connsiteX5" fmla="*/ 355600 w 3071435"/>
                  <a:gd name="connsiteY5" fmla="*/ 355600 h 711200"/>
                  <a:gd name="connsiteX6" fmla="*/ 0 w 3071435"/>
                  <a:gd name="connsiteY6" fmla="*/ 0 h 711200"/>
                  <a:gd name="connsiteX0" fmla="*/ 0 w 2715835"/>
                  <a:gd name="connsiteY0" fmla="*/ 0 h 711200"/>
                  <a:gd name="connsiteX1" fmla="*/ 2715835 w 2715835"/>
                  <a:gd name="connsiteY1" fmla="*/ 0 h 711200"/>
                  <a:gd name="connsiteX2" fmla="*/ 2715835 w 2715835"/>
                  <a:gd name="connsiteY2" fmla="*/ 711200 h 711200"/>
                  <a:gd name="connsiteX3" fmla="*/ 0 w 2715835"/>
                  <a:gd name="connsiteY3" fmla="*/ 711200 h 711200"/>
                  <a:gd name="connsiteX4" fmla="*/ 355600 w 2715835"/>
                  <a:gd name="connsiteY4" fmla="*/ 355600 h 711200"/>
                  <a:gd name="connsiteX5" fmla="*/ 0 w 2715835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5835" h="711200">
                    <a:moveTo>
                      <a:pt x="0" y="0"/>
                    </a:moveTo>
                    <a:lnTo>
                      <a:pt x="2715835" y="0"/>
                    </a:lnTo>
                    <a:lnTo>
                      <a:pt x="2715835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142961" y="734544"/>
              <a:ext cx="7755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rgbClr val="E8E8E6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1</a:t>
              </a:r>
              <a:endParaRPr lang="zh-CN" altLang="en-US" sz="4400" dirty="0">
                <a:solidFill>
                  <a:srgbClr val="E8E8E6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764548" y="1044770"/>
              <a:ext cx="60877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不明確具體，空洞無物</a:t>
              </a:r>
              <a:endParaRPr lang="zh-CN" altLang="en-US" sz="44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023719" y="3375731"/>
            <a:ext cx="8071538" cy="2629496"/>
            <a:chOff x="2015652" y="3403035"/>
            <a:chExt cx="8071538" cy="2629496"/>
          </a:xfrm>
        </p:grpSpPr>
        <p:sp>
          <p:nvSpPr>
            <p:cNvPr id="10" name="文本框 9"/>
            <p:cNvSpPr txBox="1"/>
            <p:nvPr/>
          </p:nvSpPr>
          <p:spPr>
            <a:xfrm>
              <a:off x="2263835" y="4441251"/>
              <a:ext cx="75884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中式傳統婚禮的現代美學意蘊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403329" y="4491996"/>
              <a:ext cx="831273" cy="483285"/>
            </a:xfrm>
            <a:prstGeom prst="rect">
              <a:avLst/>
            </a:prstGeom>
            <a:noFill/>
            <a:ln w="28575">
              <a:solidFill>
                <a:srgbClr val="B6B7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804889" y="4975281"/>
              <a:ext cx="0" cy="514162"/>
            </a:xfrm>
            <a:prstGeom prst="straightConnector1">
              <a:avLst/>
            </a:prstGeom>
            <a:ln w="12700">
              <a:solidFill>
                <a:srgbClr val="B6B7B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2015652" y="5509311"/>
              <a:ext cx="3606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B6B7BA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汉族？彝族？藏族？</a:t>
              </a:r>
              <a:endParaRPr lang="zh-CN" altLang="en-US" sz="2800" dirty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34602" y="4491996"/>
              <a:ext cx="831273" cy="483285"/>
            </a:xfrm>
            <a:prstGeom prst="rect">
              <a:avLst/>
            </a:prstGeom>
            <a:noFill/>
            <a:ln w="28575">
              <a:solidFill>
                <a:srgbClr val="B6B7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252516" y="4479625"/>
              <a:ext cx="831273" cy="483285"/>
            </a:xfrm>
            <a:prstGeom prst="rect">
              <a:avLst/>
            </a:prstGeom>
            <a:noFill/>
            <a:ln w="28575">
              <a:solidFill>
                <a:srgbClr val="B6B7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肘形连接符 7"/>
            <p:cNvCxnSpPr>
              <a:stCxn id="15" idx="0"/>
              <a:endCxn id="20" idx="0"/>
            </p:cNvCxnSpPr>
            <p:nvPr/>
          </p:nvCxnSpPr>
          <p:spPr>
            <a:xfrm rot="5400000" flipH="1" flipV="1">
              <a:off x="5653011" y="3476854"/>
              <a:ext cx="12371" cy="2017914"/>
            </a:xfrm>
            <a:prstGeom prst="bentConnector3">
              <a:avLst>
                <a:gd name="adj1" fmla="val 4230539"/>
              </a:avLst>
            </a:prstGeom>
            <a:ln w="19050">
              <a:solidFill>
                <a:srgbClr val="B6B7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022166" y="3403035"/>
              <a:ext cx="55167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B6B7BA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“傳統”對象何</a:t>
              </a:r>
              <a:r>
                <a:rPr lang="zh-CN" altLang="en-US" sz="2800" dirty="0" smtClean="0">
                  <a:solidFill>
                    <a:srgbClr val="B6B7BA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來“現代”意義？</a:t>
              </a:r>
              <a:endParaRPr lang="zh-CN" altLang="en-US" sz="2800" dirty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868242" y="4483812"/>
              <a:ext cx="831273" cy="483285"/>
            </a:xfrm>
            <a:prstGeom prst="rect">
              <a:avLst/>
            </a:prstGeom>
            <a:noFill/>
            <a:ln w="28575">
              <a:solidFill>
                <a:srgbClr val="B6B7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箭头连接符 22"/>
            <p:cNvCxnSpPr/>
            <p:nvPr/>
          </p:nvCxnSpPr>
          <p:spPr>
            <a:xfrm>
              <a:off x="8287732" y="4895907"/>
              <a:ext cx="0" cy="514162"/>
            </a:xfrm>
            <a:prstGeom prst="straightConnector1">
              <a:avLst/>
            </a:prstGeom>
            <a:ln w="12700">
              <a:solidFill>
                <a:srgbClr val="B6B7B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6480565" y="5489443"/>
              <a:ext cx="3606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mtClean="0">
                  <a:solidFill>
                    <a:srgbClr val="B6B7BA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什麼是意蘊？</a:t>
              </a:r>
              <a:endParaRPr lang="zh-CN" altLang="en-US" sz="2800" dirty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349623" y="2106338"/>
            <a:ext cx="12804775" cy="584775"/>
            <a:chOff x="-349623" y="1931527"/>
            <a:chExt cx="12804775" cy="584775"/>
          </a:xfrm>
        </p:grpSpPr>
        <p:sp>
          <p:nvSpPr>
            <p:cNvPr id="2" name="文本框 1"/>
            <p:cNvSpPr txBox="1"/>
            <p:nvPr/>
          </p:nvSpPr>
          <p:spPr>
            <a:xfrm>
              <a:off x="626876" y="1931527"/>
              <a:ext cx="10865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rgbClr val="98999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論文結構沒有邏輯；研究對象似是而非；概念層次分類不清</a:t>
              </a:r>
              <a:endParaRPr lang="zh-CN" altLang="en-US" sz="3200" dirty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-349623" y="2040875"/>
              <a:ext cx="963052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1492100" y="2013130"/>
              <a:ext cx="963052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1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811" y="358404"/>
            <a:ext cx="9425479" cy="1090427"/>
            <a:chOff x="1359811" y="725310"/>
            <a:chExt cx="9425479" cy="1090427"/>
          </a:xfrm>
        </p:grpSpPr>
        <p:grpSp>
          <p:nvGrpSpPr>
            <p:cNvPr id="3" name="组合 2"/>
            <p:cNvGrpSpPr/>
            <p:nvPr/>
          </p:nvGrpSpPr>
          <p:grpSpPr>
            <a:xfrm>
              <a:off x="1359811" y="725310"/>
              <a:ext cx="9425479" cy="1090427"/>
              <a:chOff x="670275" y="493690"/>
              <a:chExt cx="10930506" cy="984264"/>
            </a:xfrm>
          </p:grpSpPr>
          <p:sp>
            <p:nvSpPr>
              <p:cNvPr id="6" name="燕尾形 10"/>
              <p:cNvSpPr/>
              <p:nvPr/>
            </p:nvSpPr>
            <p:spPr>
              <a:xfrm flipH="1">
                <a:off x="841761" y="766754"/>
                <a:ext cx="10759020" cy="711200"/>
              </a:xfrm>
              <a:custGeom>
                <a:avLst/>
                <a:gdLst>
                  <a:gd name="connsiteX0" fmla="*/ 0 w 7656352"/>
                  <a:gd name="connsiteY0" fmla="*/ 0 h 711200"/>
                  <a:gd name="connsiteX1" fmla="*/ 7300752 w 7656352"/>
                  <a:gd name="connsiteY1" fmla="*/ 0 h 711200"/>
                  <a:gd name="connsiteX2" fmla="*/ 7656352 w 7656352"/>
                  <a:gd name="connsiteY2" fmla="*/ 355600 h 711200"/>
                  <a:gd name="connsiteX3" fmla="*/ 7300752 w 7656352"/>
                  <a:gd name="connsiteY3" fmla="*/ 711200 h 711200"/>
                  <a:gd name="connsiteX4" fmla="*/ 0 w 7656352"/>
                  <a:gd name="connsiteY4" fmla="*/ 711200 h 711200"/>
                  <a:gd name="connsiteX5" fmla="*/ 355600 w 7656352"/>
                  <a:gd name="connsiteY5" fmla="*/ 355600 h 711200"/>
                  <a:gd name="connsiteX6" fmla="*/ 0 w 7656352"/>
                  <a:gd name="connsiteY6" fmla="*/ 0 h 711200"/>
                  <a:gd name="connsiteX0" fmla="*/ 0 w 7300752"/>
                  <a:gd name="connsiteY0" fmla="*/ 0 h 711200"/>
                  <a:gd name="connsiteX1" fmla="*/ 7300752 w 7300752"/>
                  <a:gd name="connsiteY1" fmla="*/ 0 h 711200"/>
                  <a:gd name="connsiteX2" fmla="*/ 7300752 w 7300752"/>
                  <a:gd name="connsiteY2" fmla="*/ 711200 h 711200"/>
                  <a:gd name="connsiteX3" fmla="*/ 0 w 7300752"/>
                  <a:gd name="connsiteY3" fmla="*/ 711200 h 711200"/>
                  <a:gd name="connsiteX4" fmla="*/ 355600 w 7300752"/>
                  <a:gd name="connsiteY4" fmla="*/ 355600 h 711200"/>
                  <a:gd name="connsiteX5" fmla="*/ 0 w 7300752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0752" h="711200">
                    <a:moveTo>
                      <a:pt x="0" y="0"/>
                    </a:moveTo>
                    <a:lnTo>
                      <a:pt x="7300752" y="0"/>
                    </a:lnTo>
                    <a:lnTo>
                      <a:pt x="7300752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燕尾形 11"/>
              <p:cNvSpPr/>
              <p:nvPr/>
            </p:nvSpPr>
            <p:spPr>
              <a:xfrm rot="20661944" flipH="1">
                <a:off x="670275" y="493690"/>
                <a:ext cx="2715835" cy="711201"/>
              </a:xfrm>
              <a:custGeom>
                <a:avLst/>
                <a:gdLst>
                  <a:gd name="connsiteX0" fmla="*/ 0 w 3071435"/>
                  <a:gd name="connsiteY0" fmla="*/ 0 h 711200"/>
                  <a:gd name="connsiteX1" fmla="*/ 2715835 w 3071435"/>
                  <a:gd name="connsiteY1" fmla="*/ 0 h 711200"/>
                  <a:gd name="connsiteX2" fmla="*/ 3071435 w 3071435"/>
                  <a:gd name="connsiteY2" fmla="*/ 355600 h 711200"/>
                  <a:gd name="connsiteX3" fmla="*/ 2715835 w 3071435"/>
                  <a:gd name="connsiteY3" fmla="*/ 711200 h 711200"/>
                  <a:gd name="connsiteX4" fmla="*/ 0 w 3071435"/>
                  <a:gd name="connsiteY4" fmla="*/ 711200 h 711200"/>
                  <a:gd name="connsiteX5" fmla="*/ 355600 w 3071435"/>
                  <a:gd name="connsiteY5" fmla="*/ 355600 h 711200"/>
                  <a:gd name="connsiteX6" fmla="*/ 0 w 3071435"/>
                  <a:gd name="connsiteY6" fmla="*/ 0 h 711200"/>
                  <a:gd name="connsiteX0" fmla="*/ 0 w 2715835"/>
                  <a:gd name="connsiteY0" fmla="*/ 0 h 711200"/>
                  <a:gd name="connsiteX1" fmla="*/ 2715835 w 2715835"/>
                  <a:gd name="connsiteY1" fmla="*/ 0 h 711200"/>
                  <a:gd name="connsiteX2" fmla="*/ 2715835 w 2715835"/>
                  <a:gd name="connsiteY2" fmla="*/ 711200 h 711200"/>
                  <a:gd name="connsiteX3" fmla="*/ 0 w 2715835"/>
                  <a:gd name="connsiteY3" fmla="*/ 711200 h 711200"/>
                  <a:gd name="connsiteX4" fmla="*/ 355600 w 2715835"/>
                  <a:gd name="connsiteY4" fmla="*/ 355600 h 711200"/>
                  <a:gd name="connsiteX5" fmla="*/ 0 w 2715835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5835" h="711200">
                    <a:moveTo>
                      <a:pt x="0" y="0"/>
                    </a:moveTo>
                    <a:lnTo>
                      <a:pt x="2715835" y="0"/>
                    </a:lnTo>
                    <a:lnTo>
                      <a:pt x="2715835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142961" y="734544"/>
              <a:ext cx="7755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rgbClr val="E8E8E6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2</a:t>
              </a:r>
              <a:endParaRPr lang="zh-CN" altLang="en-US" sz="4400" dirty="0">
                <a:solidFill>
                  <a:srgbClr val="E8E8E6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764548" y="1044770"/>
              <a:ext cx="60877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亂加限定詞，表里不符</a:t>
              </a:r>
              <a:endParaRPr lang="zh-CN" altLang="en-US" sz="44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349624" y="2106338"/>
            <a:ext cx="12804776" cy="584775"/>
            <a:chOff x="-349624" y="1931527"/>
            <a:chExt cx="12804776" cy="584775"/>
          </a:xfrm>
        </p:grpSpPr>
        <p:sp>
          <p:nvSpPr>
            <p:cNvPr id="9" name="文本框 8"/>
            <p:cNvSpPr txBox="1"/>
            <p:nvPr/>
          </p:nvSpPr>
          <p:spPr>
            <a:xfrm>
              <a:off x="626876" y="1931527"/>
              <a:ext cx="10865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rgbClr val="98999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學派與領域各異；時間與空間不同；群像與個體無關</a:t>
              </a:r>
              <a:endParaRPr lang="zh-CN" altLang="en-US" sz="3200" dirty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-349624" y="2040875"/>
              <a:ext cx="1646587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0785290" y="2013130"/>
              <a:ext cx="1669862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6876" y="3126798"/>
            <a:ext cx="8563398" cy="1576089"/>
            <a:chOff x="1296963" y="3422633"/>
            <a:chExt cx="8563398" cy="1576089"/>
          </a:xfrm>
        </p:grpSpPr>
        <p:sp>
          <p:nvSpPr>
            <p:cNvPr id="12" name="文本框 11"/>
            <p:cNvSpPr txBox="1"/>
            <p:nvPr/>
          </p:nvSpPr>
          <p:spPr>
            <a:xfrm>
              <a:off x="2271902" y="4413947"/>
              <a:ext cx="75884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當代美學視域下的道教符文化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411396" y="4464692"/>
              <a:ext cx="831273" cy="483285"/>
            </a:xfrm>
            <a:prstGeom prst="rect">
              <a:avLst/>
            </a:prstGeom>
            <a:noFill/>
            <a:ln w="28575">
              <a:solidFill>
                <a:srgbClr val="B6B7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H="1" flipV="1">
              <a:off x="3798880" y="3950530"/>
              <a:ext cx="0" cy="514162"/>
            </a:xfrm>
            <a:prstGeom prst="straightConnector1">
              <a:avLst/>
            </a:prstGeom>
            <a:ln w="12700">
              <a:solidFill>
                <a:srgbClr val="B6B7B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1296963" y="3422633"/>
              <a:ext cx="55167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B6B7BA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美學視域本來就是一個當代語境</a:t>
              </a:r>
              <a:endParaRPr lang="zh-CN" altLang="en-US" sz="2800" dirty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601815" y="4873916"/>
            <a:ext cx="7588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涼山彝族服飾的符號學研究</a:t>
            </a:r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endParaRPr lang="zh-CN" altLang="en-US" sz="3200" dirty="0">
              <a:solidFill>
                <a:srgbClr val="414455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90552" y="4924660"/>
            <a:ext cx="1217066" cy="483285"/>
          </a:xfrm>
          <a:prstGeom prst="rect">
            <a:avLst/>
          </a:prstGeom>
          <a:noFill/>
          <a:ln w="28575">
            <a:solidFill>
              <a:srgbClr val="B6B7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6399085" y="5407945"/>
            <a:ext cx="0" cy="514162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626876" y="5941976"/>
            <a:ext cx="10785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符號研究≠符號學研究，符號研究屬於美學範圍，符號學不是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44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811" y="358404"/>
            <a:ext cx="9425479" cy="1090427"/>
            <a:chOff x="1359811" y="725310"/>
            <a:chExt cx="9425479" cy="1090427"/>
          </a:xfrm>
        </p:grpSpPr>
        <p:grpSp>
          <p:nvGrpSpPr>
            <p:cNvPr id="3" name="组合 2"/>
            <p:cNvGrpSpPr/>
            <p:nvPr/>
          </p:nvGrpSpPr>
          <p:grpSpPr>
            <a:xfrm>
              <a:off x="1359811" y="725310"/>
              <a:ext cx="9425479" cy="1090427"/>
              <a:chOff x="670275" y="493690"/>
              <a:chExt cx="10930506" cy="984264"/>
            </a:xfrm>
          </p:grpSpPr>
          <p:sp>
            <p:nvSpPr>
              <p:cNvPr id="6" name="燕尾形 10"/>
              <p:cNvSpPr/>
              <p:nvPr/>
            </p:nvSpPr>
            <p:spPr>
              <a:xfrm flipH="1">
                <a:off x="841761" y="766754"/>
                <a:ext cx="10759020" cy="711200"/>
              </a:xfrm>
              <a:custGeom>
                <a:avLst/>
                <a:gdLst>
                  <a:gd name="connsiteX0" fmla="*/ 0 w 7656352"/>
                  <a:gd name="connsiteY0" fmla="*/ 0 h 711200"/>
                  <a:gd name="connsiteX1" fmla="*/ 7300752 w 7656352"/>
                  <a:gd name="connsiteY1" fmla="*/ 0 h 711200"/>
                  <a:gd name="connsiteX2" fmla="*/ 7656352 w 7656352"/>
                  <a:gd name="connsiteY2" fmla="*/ 355600 h 711200"/>
                  <a:gd name="connsiteX3" fmla="*/ 7300752 w 7656352"/>
                  <a:gd name="connsiteY3" fmla="*/ 711200 h 711200"/>
                  <a:gd name="connsiteX4" fmla="*/ 0 w 7656352"/>
                  <a:gd name="connsiteY4" fmla="*/ 711200 h 711200"/>
                  <a:gd name="connsiteX5" fmla="*/ 355600 w 7656352"/>
                  <a:gd name="connsiteY5" fmla="*/ 355600 h 711200"/>
                  <a:gd name="connsiteX6" fmla="*/ 0 w 7656352"/>
                  <a:gd name="connsiteY6" fmla="*/ 0 h 711200"/>
                  <a:gd name="connsiteX0" fmla="*/ 0 w 7300752"/>
                  <a:gd name="connsiteY0" fmla="*/ 0 h 711200"/>
                  <a:gd name="connsiteX1" fmla="*/ 7300752 w 7300752"/>
                  <a:gd name="connsiteY1" fmla="*/ 0 h 711200"/>
                  <a:gd name="connsiteX2" fmla="*/ 7300752 w 7300752"/>
                  <a:gd name="connsiteY2" fmla="*/ 711200 h 711200"/>
                  <a:gd name="connsiteX3" fmla="*/ 0 w 7300752"/>
                  <a:gd name="connsiteY3" fmla="*/ 711200 h 711200"/>
                  <a:gd name="connsiteX4" fmla="*/ 355600 w 7300752"/>
                  <a:gd name="connsiteY4" fmla="*/ 355600 h 711200"/>
                  <a:gd name="connsiteX5" fmla="*/ 0 w 7300752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0752" h="711200">
                    <a:moveTo>
                      <a:pt x="0" y="0"/>
                    </a:moveTo>
                    <a:lnTo>
                      <a:pt x="7300752" y="0"/>
                    </a:lnTo>
                    <a:lnTo>
                      <a:pt x="7300752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燕尾形 11"/>
              <p:cNvSpPr/>
              <p:nvPr/>
            </p:nvSpPr>
            <p:spPr>
              <a:xfrm rot="20661944" flipH="1">
                <a:off x="670275" y="493690"/>
                <a:ext cx="2715835" cy="711201"/>
              </a:xfrm>
              <a:custGeom>
                <a:avLst/>
                <a:gdLst>
                  <a:gd name="connsiteX0" fmla="*/ 0 w 3071435"/>
                  <a:gd name="connsiteY0" fmla="*/ 0 h 711200"/>
                  <a:gd name="connsiteX1" fmla="*/ 2715835 w 3071435"/>
                  <a:gd name="connsiteY1" fmla="*/ 0 h 711200"/>
                  <a:gd name="connsiteX2" fmla="*/ 3071435 w 3071435"/>
                  <a:gd name="connsiteY2" fmla="*/ 355600 h 711200"/>
                  <a:gd name="connsiteX3" fmla="*/ 2715835 w 3071435"/>
                  <a:gd name="connsiteY3" fmla="*/ 711200 h 711200"/>
                  <a:gd name="connsiteX4" fmla="*/ 0 w 3071435"/>
                  <a:gd name="connsiteY4" fmla="*/ 711200 h 711200"/>
                  <a:gd name="connsiteX5" fmla="*/ 355600 w 3071435"/>
                  <a:gd name="connsiteY5" fmla="*/ 355600 h 711200"/>
                  <a:gd name="connsiteX6" fmla="*/ 0 w 3071435"/>
                  <a:gd name="connsiteY6" fmla="*/ 0 h 711200"/>
                  <a:gd name="connsiteX0" fmla="*/ 0 w 2715835"/>
                  <a:gd name="connsiteY0" fmla="*/ 0 h 711200"/>
                  <a:gd name="connsiteX1" fmla="*/ 2715835 w 2715835"/>
                  <a:gd name="connsiteY1" fmla="*/ 0 h 711200"/>
                  <a:gd name="connsiteX2" fmla="*/ 2715835 w 2715835"/>
                  <a:gd name="connsiteY2" fmla="*/ 711200 h 711200"/>
                  <a:gd name="connsiteX3" fmla="*/ 0 w 2715835"/>
                  <a:gd name="connsiteY3" fmla="*/ 711200 h 711200"/>
                  <a:gd name="connsiteX4" fmla="*/ 355600 w 2715835"/>
                  <a:gd name="connsiteY4" fmla="*/ 355600 h 711200"/>
                  <a:gd name="connsiteX5" fmla="*/ 0 w 2715835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5835" h="711200">
                    <a:moveTo>
                      <a:pt x="0" y="0"/>
                    </a:moveTo>
                    <a:lnTo>
                      <a:pt x="2715835" y="0"/>
                    </a:lnTo>
                    <a:lnTo>
                      <a:pt x="2715835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142961" y="734544"/>
              <a:ext cx="7755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rgbClr val="E8E8E6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3</a:t>
              </a:r>
              <a:endParaRPr lang="zh-CN" altLang="en-US" sz="4400" dirty="0">
                <a:solidFill>
                  <a:srgbClr val="E8E8E6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764548" y="1044770"/>
              <a:ext cx="60877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無理論概括，羅列材料</a:t>
              </a:r>
              <a:endParaRPr lang="zh-CN" altLang="en-US" sz="44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349624" y="2106338"/>
            <a:ext cx="12804776" cy="584775"/>
            <a:chOff x="-349624" y="1931527"/>
            <a:chExt cx="12804776" cy="584775"/>
          </a:xfrm>
        </p:grpSpPr>
        <p:sp>
          <p:nvSpPr>
            <p:cNvPr id="9" name="文本框 8"/>
            <p:cNvSpPr txBox="1"/>
            <p:nvPr/>
          </p:nvSpPr>
          <p:spPr>
            <a:xfrm>
              <a:off x="626876" y="1931527"/>
              <a:ext cx="10865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rgbClr val="98999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停留於材料的簡單介紹，沒有分析背後的理論依據和概括</a:t>
              </a:r>
              <a:endParaRPr lang="zh-CN" altLang="en-US" sz="3200" dirty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-349624" y="2040875"/>
              <a:ext cx="1183341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308976" y="2013130"/>
              <a:ext cx="1146176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10360" y="3854015"/>
            <a:ext cx="4350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災難片的審美訴求</a:t>
            </a:r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endParaRPr lang="zh-CN" altLang="en-US" sz="3200" dirty="0">
              <a:solidFill>
                <a:srgbClr val="414455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52433" y="3894356"/>
            <a:ext cx="1217066" cy="483285"/>
          </a:xfrm>
          <a:prstGeom prst="rect">
            <a:avLst/>
          </a:prstGeom>
          <a:noFill/>
          <a:ln w="28575">
            <a:solidFill>
              <a:srgbClr val="B6B7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 flipH="1" flipV="1">
            <a:off x="1995200" y="3380194"/>
            <a:ext cx="0" cy="514162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-272981" y="2871556"/>
            <a:ext cx="11058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本篇論文列舉了</a:t>
            </a:r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10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部災難片的电影內容，卻沒有絲毫的分析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6876" y="4420830"/>
            <a:ext cx="7722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泰国校园青春电影的接受美学研究</a:t>
            </a:r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endParaRPr lang="zh-CN" altLang="en-US" sz="3200" dirty="0">
              <a:solidFill>
                <a:srgbClr val="414455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64265" y="4479131"/>
            <a:ext cx="1619915" cy="483285"/>
          </a:xfrm>
          <a:prstGeom prst="rect">
            <a:avLst/>
          </a:prstGeom>
          <a:noFill/>
          <a:ln w="28575">
            <a:solidFill>
              <a:srgbClr val="B6B7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/>
          <p:nvPr/>
        </p:nvCxnSpPr>
        <p:spPr>
          <a:xfrm flipH="1">
            <a:off x="3074222" y="4948969"/>
            <a:ext cx="0" cy="514162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995200" y="5455915"/>
            <a:ext cx="6172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本篇論文也極為相似；另外，“接受美學”這個概念在美學界是不存在的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88166" y="4465684"/>
            <a:ext cx="1619915" cy="483285"/>
          </a:xfrm>
          <a:prstGeom prst="rect">
            <a:avLst/>
          </a:prstGeom>
          <a:noFill/>
          <a:ln w="28575">
            <a:solidFill>
              <a:srgbClr val="B6B7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5925017" y="4935522"/>
            <a:ext cx="0" cy="514162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67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811" y="358404"/>
            <a:ext cx="9425479" cy="1090427"/>
            <a:chOff x="1359811" y="725310"/>
            <a:chExt cx="9425479" cy="1090427"/>
          </a:xfrm>
        </p:grpSpPr>
        <p:grpSp>
          <p:nvGrpSpPr>
            <p:cNvPr id="3" name="组合 2"/>
            <p:cNvGrpSpPr/>
            <p:nvPr/>
          </p:nvGrpSpPr>
          <p:grpSpPr>
            <a:xfrm>
              <a:off x="1359811" y="725310"/>
              <a:ext cx="9425479" cy="1090427"/>
              <a:chOff x="670275" y="493690"/>
              <a:chExt cx="10930506" cy="984264"/>
            </a:xfrm>
          </p:grpSpPr>
          <p:sp>
            <p:nvSpPr>
              <p:cNvPr id="6" name="燕尾形 10"/>
              <p:cNvSpPr/>
              <p:nvPr/>
            </p:nvSpPr>
            <p:spPr>
              <a:xfrm flipH="1">
                <a:off x="841761" y="766754"/>
                <a:ext cx="10759020" cy="711200"/>
              </a:xfrm>
              <a:custGeom>
                <a:avLst/>
                <a:gdLst>
                  <a:gd name="connsiteX0" fmla="*/ 0 w 7656352"/>
                  <a:gd name="connsiteY0" fmla="*/ 0 h 711200"/>
                  <a:gd name="connsiteX1" fmla="*/ 7300752 w 7656352"/>
                  <a:gd name="connsiteY1" fmla="*/ 0 h 711200"/>
                  <a:gd name="connsiteX2" fmla="*/ 7656352 w 7656352"/>
                  <a:gd name="connsiteY2" fmla="*/ 355600 h 711200"/>
                  <a:gd name="connsiteX3" fmla="*/ 7300752 w 7656352"/>
                  <a:gd name="connsiteY3" fmla="*/ 711200 h 711200"/>
                  <a:gd name="connsiteX4" fmla="*/ 0 w 7656352"/>
                  <a:gd name="connsiteY4" fmla="*/ 711200 h 711200"/>
                  <a:gd name="connsiteX5" fmla="*/ 355600 w 7656352"/>
                  <a:gd name="connsiteY5" fmla="*/ 355600 h 711200"/>
                  <a:gd name="connsiteX6" fmla="*/ 0 w 7656352"/>
                  <a:gd name="connsiteY6" fmla="*/ 0 h 711200"/>
                  <a:gd name="connsiteX0" fmla="*/ 0 w 7300752"/>
                  <a:gd name="connsiteY0" fmla="*/ 0 h 711200"/>
                  <a:gd name="connsiteX1" fmla="*/ 7300752 w 7300752"/>
                  <a:gd name="connsiteY1" fmla="*/ 0 h 711200"/>
                  <a:gd name="connsiteX2" fmla="*/ 7300752 w 7300752"/>
                  <a:gd name="connsiteY2" fmla="*/ 711200 h 711200"/>
                  <a:gd name="connsiteX3" fmla="*/ 0 w 7300752"/>
                  <a:gd name="connsiteY3" fmla="*/ 711200 h 711200"/>
                  <a:gd name="connsiteX4" fmla="*/ 355600 w 7300752"/>
                  <a:gd name="connsiteY4" fmla="*/ 355600 h 711200"/>
                  <a:gd name="connsiteX5" fmla="*/ 0 w 7300752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0752" h="711200">
                    <a:moveTo>
                      <a:pt x="0" y="0"/>
                    </a:moveTo>
                    <a:lnTo>
                      <a:pt x="7300752" y="0"/>
                    </a:lnTo>
                    <a:lnTo>
                      <a:pt x="7300752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燕尾形 11"/>
              <p:cNvSpPr/>
              <p:nvPr/>
            </p:nvSpPr>
            <p:spPr>
              <a:xfrm rot="20661944" flipH="1">
                <a:off x="670275" y="493690"/>
                <a:ext cx="2715835" cy="711201"/>
              </a:xfrm>
              <a:custGeom>
                <a:avLst/>
                <a:gdLst>
                  <a:gd name="connsiteX0" fmla="*/ 0 w 3071435"/>
                  <a:gd name="connsiteY0" fmla="*/ 0 h 711200"/>
                  <a:gd name="connsiteX1" fmla="*/ 2715835 w 3071435"/>
                  <a:gd name="connsiteY1" fmla="*/ 0 h 711200"/>
                  <a:gd name="connsiteX2" fmla="*/ 3071435 w 3071435"/>
                  <a:gd name="connsiteY2" fmla="*/ 355600 h 711200"/>
                  <a:gd name="connsiteX3" fmla="*/ 2715835 w 3071435"/>
                  <a:gd name="connsiteY3" fmla="*/ 711200 h 711200"/>
                  <a:gd name="connsiteX4" fmla="*/ 0 w 3071435"/>
                  <a:gd name="connsiteY4" fmla="*/ 711200 h 711200"/>
                  <a:gd name="connsiteX5" fmla="*/ 355600 w 3071435"/>
                  <a:gd name="connsiteY5" fmla="*/ 355600 h 711200"/>
                  <a:gd name="connsiteX6" fmla="*/ 0 w 3071435"/>
                  <a:gd name="connsiteY6" fmla="*/ 0 h 711200"/>
                  <a:gd name="connsiteX0" fmla="*/ 0 w 2715835"/>
                  <a:gd name="connsiteY0" fmla="*/ 0 h 711200"/>
                  <a:gd name="connsiteX1" fmla="*/ 2715835 w 2715835"/>
                  <a:gd name="connsiteY1" fmla="*/ 0 h 711200"/>
                  <a:gd name="connsiteX2" fmla="*/ 2715835 w 2715835"/>
                  <a:gd name="connsiteY2" fmla="*/ 711200 h 711200"/>
                  <a:gd name="connsiteX3" fmla="*/ 0 w 2715835"/>
                  <a:gd name="connsiteY3" fmla="*/ 711200 h 711200"/>
                  <a:gd name="connsiteX4" fmla="*/ 355600 w 2715835"/>
                  <a:gd name="connsiteY4" fmla="*/ 355600 h 711200"/>
                  <a:gd name="connsiteX5" fmla="*/ 0 w 2715835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5835" h="711200">
                    <a:moveTo>
                      <a:pt x="0" y="0"/>
                    </a:moveTo>
                    <a:lnTo>
                      <a:pt x="2715835" y="0"/>
                    </a:lnTo>
                    <a:lnTo>
                      <a:pt x="2715835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142961" y="734544"/>
              <a:ext cx="7755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rgbClr val="E8E8E6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4</a:t>
              </a:r>
              <a:endParaRPr lang="zh-CN" altLang="en-US" sz="4400" dirty="0">
                <a:solidFill>
                  <a:srgbClr val="E8E8E6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764548" y="1044770"/>
              <a:ext cx="60877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表達不明確，語義含混</a:t>
              </a:r>
              <a:endParaRPr lang="zh-CN" altLang="en-US" sz="44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349624" y="2106338"/>
            <a:ext cx="12804776" cy="584775"/>
            <a:chOff x="-349624" y="1931527"/>
            <a:chExt cx="12804776" cy="584775"/>
          </a:xfrm>
        </p:grpSpPr>
        <p:sp>
          <p:nvSpPr>
            <p:cNvPr id="9" name="文本框 8"/>
            <p:cNvSpPr txBox="1"/>
            <p:nvPr/>
          </p:nvSpPr>
          <p:spPr>
            <a:xfrm>
              <a:off x="626876" y="1931527"/>
              <a:ext cx="108652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rgbClr val="98999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觀點的吻合度；表達語義的不清晰；沒有明確的傾向性</a:t>
              </a:r>
              <a:endParaRPr lang="zh-CN" altLang="en-US" sz="3200" dirty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-349624" y="2040875"/>
              <a:ext cx="1183341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1308976" y="2013130"/>
              <a:ext cx="1146176" cy="392973"/>
            </a:xfrm>
            <a:prstGeom prst="rect">
              <a:avLst/>
            </a:prstGeom>
            <a:solidFill>
              <a:srgbClr val="B6B7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24928" y="3244491"/>
            <a:ext cx="4987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張藝謀電影的審美訴求</a:t>
            </a:r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endParaRPr lang="zh-CN" altLang="en-US" sz="3200" dirty="0">
              <a:solidFill>
                <a:srgbClr val="414455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87505" y="3321726"/>
            <a:ext cx="1217066" cy="483285"/>
          </a:xfrm>
          <a:prstGeom prst="rect">
            <a:avLst/>
          </a:prstGeom>
          <a:noFill/>
          <a:ln w="28575">
            <a:solidFill>
              <a:srgbClr val="B6B7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1489083" y="3805011"/>
            <a:ext cx="0" cy="514162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26876" y="4319173"/>
            <a:ext cx="71724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選句：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“張藝謀至今仍然堅持中國電影的藝術道路”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“電影作為藝術家能動的藝術反映”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“文化的積澱體現了他的導演價值”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8" name="右大括号 17"/>
          <p:cNvSpPr/>
          <p:nvPr/>
        </p:nvSpPr>
        <p:spPr>
          <a:xfrm>
            <a:off x="7799294" y="4437529"/>
            <a:ext cx="309282" cy="1697526"/>
          </a:xfrm>
          <a:prstGeom prst="rightBrace">
            <a:avLst/>
          </a:prstGeom>
          <a:ln w="28575">
            <a:solidFill>
              <a:srgbClr val="B6B7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737290" y="4162907"/>
            <a:ext cx="31447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這些話的語言很專業也很漂亮，但完全不知道想表達什麼意思，即“詞不達意”。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179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811" y="358404"/>
            <a:ext cx="9425479" cy="1090427"/>
            <a:chOff x="1359811" y="725310"/>
            <a:chExt cx="9425479" cy="1090427"/>
          </a:xfrm>
        </p:grpSpPr>
        <p:grpSp>
          <p:nvGrpSpPr>
            <p:cNvPr id="3" name="组合 2"/>
            <p:cNvGrpSpPr/>
            <p:nvPr/>
          </p:nvGrpSpPr>
          <p:grpSpPr>
            <a:xfrm>
              <a:off x="1359811" y="725310"/>
              <a:ext cx="9425479" cy="1090427"/>
              <a:chOff x="670275" y="493690"/>
              <a:chExt cx="10930506" cy="984264"/>
            </a:xfrm>
          </p:grpSpPr>
          <p:sp>
            <p:nvSpPr>
              <p:cNvPr id="6" name="燕尾形 10"/>
              <p:cNvSpPr/>
              <p:nvPr/>
            </p:nvSpPr>
            <p:spPr>
              <a:xfrm flipH="1">
                <a:off x="841761" y="766754"/>
                <a:ext cx="10759020" cy="711200"/>
              </a:xfrm>
              <a:custGeom>
                <a:avLst/>
                <a:gdLst>
                  <a:gd name="connsiteX0" fmla="*/ 0 w 7656352"/>
                  <a:gd name="connsiteY0" fmla="*/ 0 h 711200"/>
                  <a:gd name="connsiteX1" fmla="*/ 7300752 w 7656352"/>
                  <a:gd name="connsiteY1" fmla="*/ 0 h 711200"/>
                  <a:gd name="connsiteX2" fmla="*/ 7656352 w 7656352"/>
                  <a:gd name="connsiteY2" fmla="*/ 355600 h 711200"/>
                  <a:gd name="connsiteX3" fmla="*/ 7300752 w 7656352"/>
                  <a:gd name="connsiteY3" fmla="*/ 711200 h 711200"/>
                  <a:gd name="connsiteX4" fmla="*/ 0 w 7656352"/>
                  <a:gd name="connsiteY4" fmla="*/ 711200 h 711200"/>
                  <a:gd name="connsiteX5" fmla="*/ 355600 w 7656352"/>
                  <a:gd name="connsiteY5" fmla="*/ 355600 h 711200"/>
                  <a:gd name="connsiteX6" fmla="*/ 0 w 7656352"/>
                  <a:gd name="connsiteY6" fmla="*/ 0 h 711200"/>
                  <a:gd name="connsiteX0" fmla="*/ 0 w 7300752"/>
                  <a:gd name="connsiteY0" fmla="*/ 0 h 711200"/>
                  <a:gd name="connsiteX1" fmla="*/ 7300752 w 7300752"/>
                  <a:gd name="connsiteY1" fmla="*/ 0 h 711200"/>
                  <a:gd name="connsiteX2" fmla="*/ 7300752 w 7300752"/>
                  <a:gd name="connsiteY2" fmla="*/ 711200 h 711200"/>
                  <a:gd name="connsiteX3" fmla="*/ 0 w 7300752"/>
                  <a:gd name="connsiteY3" fmla="*/ 711200 h 711200"/>
                  <a:gd name="connsiteX4" fmla="*/ 355600 w 7300752"/>
                  <a:gd name="connsiteY4" fmla="*/ 355600 h 711200"/>
                  <a:gd name="connsiteX5" fmla="*/ 0 w 7300752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0752" h="711200">
                    <a:moveTo>
                      <a:pt x="0" y="0"/>
                    </a:moveTo>
                    <a:lnTo>
                      <a:pt x="7300752" y="0"/>
                    </a:lnTo>
                    <a:lnTo>
                      <a:pt x="7300752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燕尾形 11"/>
              <p:cNvSpPr/>
              <p:nvPr/>
            </p:nvSpPr>
            <p:spPr>
              <a:xfrm rot="20661944" flipH="1">
                <a:off x="670275" y="493690"/>
                <a:ext cx="2715835" cy="711201"/>
              </a:xfrm>
              <a:custGeom>
                <a:avLst/>
                <a:gdLst>
                  <a:gd name="connsiteX0" fmla="*/ 0 w 3071435"/>
                  <a:gd name="connsiteY0" fmla="*/ 0 h 711200"/>
                  <a:gd name="connsiteX1" fmla="*/ 2715835 w 3071435"/>
                  <a:gd name="connsiteY1" fmla="*/ 0 h 711200"/>
                  <a:gd name="connsiteX2" fmla="*/ 3071435 w 3071435"/>
                  <a:gd name="connsiteY2" fmla="*/ 355600 h 711200"/>
                  <a:gd name="connsiteX3" fmla="*/ 2715835 w 3071435"/>
                  <a:gd name="connsiteY3" fmla="*/ 711200 h 711200"/>
                  <a:gd name="connsiteX4" fmla="*/ 0 w 3071435"/>
                  <a:gd name="connsiteY4" fmla="*/ 711200 h 711200"/>
                  <a:gd name="connsiteX5" fmla="*/ 355600 w 3071435"/>
                  <a:gd name="connsiteY5" fmla="*/ 355600 h 711200"/>
                  <a:gd name="connsiteX6" fmla="*/ 0 w 3071435"/>
                  <a:gd name="connsiteY6" fmla="*/ 0 h 711200"/>
                  <a:gd name="connsiteX0" fmla="*/ 0 w 2715835"/>
                  <a:gd name="connsiteY0" fmla="*/ 0 h 711200"/>
                  <a:gd name="connsiteX1" fmla="*/ 2715835 w 2715835"/>
                  <a:gd name="connsiteY1" fmla="*/ 0 h 711200"/>
                  <a:gd name="connsiteX2" fmla="*/ 2715835 w 2715835"/>
                  <a:gd name="connsiteY2" fmla="*/ 711200 h 711200"/>
                  <a:gd name="connsiteX3" fmla="*/ 0 w 2715835"/>
                  <a:gd name="connsiteY3" fmla="*/ 711200 h 711200"/>
                  <a:gd name="connsiteX4" fmla="*/ 355600 w 2715835"/>
                  <a:gd name="connsiteY4" fmla="*/ 355600 h 711200"/>
                  <a:gd name="connsiteX5" fmla="*/ 0 w 2715835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5835" h="711200">
                    <a:moveTo>
                      <a:pt x="0" y="0"/>
                    </a:moveTo>
                    <a:lnTo>
                      <a:pt x="2715835" y="0"/>
                    </a:lnTo>
                    <a:lnTo>
                      <a:pt x="2715835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142961" y="734544"/>
              <a:ext cx="7755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rgbClr val="E8E8E6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5</a:t>
              </a:r>
              <a:endParaRPr lang="zh-CN" altLang="en-US" sz="4400" dirty="0">
                <a:solidFill>
                  <a:srgbClr val="E8E8E6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764548" y="1044770"/>
              <a:ext cx="60877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術語貼標籤，概念混亂</a:t>
              </a:r>
              <a:endParaRPr lang="zh-CN" altLang="en-US" sz="44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70974" y="2106338"/>
            <a:ext cx="11250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基本立足點混亂；不具備內在的邏輯關聯；離開作品空談理論</a:t>
            </a:r>
            <a:endParaRPr lang="zh-CN" altLang="en-US" sz="3200" dirty="0">
              <a:solidFill>
                <a:srgbClr val="98999E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672352" y="2215686"/>
            <a:ext cx="1183341" cy="392973"/>
          </a:xfrm>
          <a:prstGeom prst="rect">
            <a:avLst/>
          </a:prstGeom>
          <a:solidFill>
            <a:srgbClr val="B6B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712386" y="2187941"/>
            <a:ext cx="1146176" cy="392973"/>
          </a:xfrm>
          <a:prstGeom prst="rect">
            <a:avLst/>
          </a:prstGeom>
          <a:solidFill>
            <a:srgbClr val="B6B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21248" y="3644455"/>
            <a:ext cx="7086599" cy="2526963"/>
            <a:chOff x="0" y="3348620"/>
            <a:chExt cx="7086599" cy="2526963"/>
          </a:xfrm>
        </p:grpSpPr>
        <p:sp>
          <p:nvSpPr>
            <p:cNvPr id="16" name="文本框 15"/>
            <p:cNvSpPr txBox="1"/>
            <p:nvPr/>
          </p:nvSpPr>
          <p:spPr>
            <a:xfrm>
              <a:off x="0" y="3348620"/>
              <a:ext cx="70193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顧長衛的導演藝術特點及審美之維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235" y="3834167"/>
              <a:ext cx="70193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服飾在影視作品中的審美價值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235" y="4319714"/>
              <a:ext cx="70193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論色彩在繪畫藝術中的審美意義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7235" y="4805261"/>
              <a:ext cx="70193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淺析吳哥藝術的地域審美特徵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235" y="5290808"/>
              <a:ext cx="70193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《&lt;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考工記</a:t>
              </a:r>
              <a:r>
                <a:rPr lang="en-US" altLang="zh-CN" sz="3200" dirty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&gt;</a:t>
              </a:r>
              <a:r>
                <a:rPr lang="zh-CN" altLang="en-US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的技術美學思想</a:t>
              </a:r>
              <a:r>
                <a:rPr lang="en-US" altLang="zh-CN" sz="3200" dirty="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》</a:t>
              </a:r>
              <a:endParaRPr lang="zh-CN" altLang="en-US" sz="32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942867" y="3348620"/>
              <a:ext cx="1699979" cy="2526963"/>
            </a:xfrm>
            <a:prstGeom prst="rect">
              <a:avLst/>
            </a:prstGeom>
            <a:noFill/>
            <a:ln w="28575">
              <a:solidFill>
                <a:srgbClr val="B6B7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箭头连接符 23"/>
          <p:cNvCxnSpPr/>
          <p:nvPr/>
        </p:nvCxnSpPr>
        <p:spPr>
          <a:xfrm>
            <a:off x="6850647" y="4674436"/>
            <a:ext cx="1255704" cy="0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8224126" y="3784551"/>
            <a:ext cx="32563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這幾個概念都是完全不同的，當貼上一個標籤之後，就意味著一種思考方式的不同。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212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811" y="358404"/>
            <a:ext cx="9425479" cy="1090427"/>
            <a:chOff x="1359811" y="725310"/>
            <a:chExt cx="9425479" cy="1090427"/>
          </a:xfrm>
        </p:grpSpPr>
        <p:grpSp>
          <p:nvGrpSpPr>
            <p:cNvPr id="3" name="组合 2"/>
            <p:cNvGrpSpPr/>
            <p:nvPr/>
          </p:nvGrpSpPr>
          <p:grpSpPr>
            <a:xfrm>
              <a:off x="1359811" y="725310"/>
              <a:ext cx="9425479" cy="1090427"/>
              <a:chOff x="670275" y="493690"/>
              <a:chExt cx="10930506" cy="984264"/>
            </a:xfrm>
          </p:grpSpPr>
          <p:sp>
            <p:nvSpPr>
              <p:cNvPr id="6" name="燕尾形 10"/>
              <p:cNvSpPr/>
              <p:nvPr/>
            </p:nvSpPr>
            <p:spPr>
              <a:xfrm flipH="1">
                <a:off x="841761" y="766754"/>
                <a:ext cx="10759020" cy="711200"/>
              </a:xfrm>
              <a:custGeom>
                <a:avLst/>
                <a:gdLst>
                  <a:gd name="connsiteX0" fmla="*/ 0 w 7656352"/>
                  <a:gd name="connsiteY0" fmla="*/ 0 h 711200"/>
                  <a:gd name="connsiteX1" fmla="*/ 7300752 w 7656352"/>
                  <a:gd name="connsiteY1" fmla="*/ 0 h 711200"/>
                  <a:gd name="connsiteX2" fmla="*/ 7656352 w 7656352"/>
                  <a:gd name="connsiteY2" fmla="*/ 355600 h 711200"/>
                  <a:gd name="connsiteX3" fmla="*/ 7300752 w 7656352"/>
                  <a:gd name="connsiteY3" fmla="*/ 711200 h 711200"/>
                  <a:gd name="connsiteX4" fmla="*/ 0 w 7656352"/>
                  <a:gd name="connsiteY4" fmla="*/ 711200 h 711200"/>
                  <a:gd name="connsiteX5" fmla="*/ 355600 w 7656352"/>
                  <a:gd name="connsiteY5" fmla="*/ 355600 h 711200"/>
                  <a:gd name="connsiteX6" fmla="*/ 0 w 7656352"/>
                  <a:gd name="connsiteY6" fmla="*/ 0 h 711200"/>
                  <a:gd name="connsiteX0" fmla="*/ 0 w 7300752"/>
                  <a:gd name="connsiteY0" fmla="*/ 0 h 711200"/>
                  <a:gd name="connsiteX1" fmla="*/ 7300752 w 7300752"/>
                  <a:gd name="connsiteY1" fmla="*/ 0 h 711200"/>
                  <a:gd name="connsiteX2" fmla="*/ 7300752 w 7300752"/>
                  <a:gd name="connsiteY2" fmla="*/ 711200 h 711200"/>
                  <a:gd name="connsiteX3" fmla="*/ 0 w 7300752"/>
                  <a:gd name="connsiteY3" fmla="*/ 711200 h 711200"/>
                  <a:gd name="connsiteX4" fmla="*/ 355600 w 7300752"/>
                  <a:gd name="connsiteY4" fmla="*/ 355600 h 711200"/>
                  <a:gd name="connsiteX5" fmla="*/ 0 w 7300752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0752" h="711200">
                    <a:moveTo>
                      <a:pt x="0" y="0"/>
                    </a:moveTo>
                    <a:lnTo>
                      <a:pt x="7300752" y="0"/>
                    </a:lnTo>
                    <a:lnTo>
                      <a:pt x="7300752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B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燕尾形 11"/>
              <p:cNvSpPr/>
              <p:nvPr/>
            </p:nvSpPr>
            <p:spPr>
              <a:xfrm rot="20661944" flipH="1">
                <a:off x="670275" y="493690"/>
                <a:ext cx="2715835" cy="711201"/>
              </a:xfrm>
              <a:custGeom>
                <a:avLst/>
                <a:gdLst>
                  <a:gd name="connsiteX0" fmla="*/ 0 w 3071435"/>
                  <a:gd name="connsiteY0" fmla="*/ 0 h 711200"/>
                  <a:gd name="connsiteX1" fmla="*/ 2715835 w 3071435"/>
                  <a:gd name="connsiteY1" fmla="*/ 0 h 711200"/>
                  <a:gd name="connsiteX2" fmla="*/ 3071435 w 3071435"/>
                  <a:gd name="connsiteY2" fmla="*/ 355600 h 711200"/>
                  <a:gd name="connsiteX3" fmla="*/ 2715835 w 3071435"/>
                  <a:gd name="connsiteY3" fmla="*/ 711200 h 711200"/>
                  <a:gd name="connsiteX4" fmla="*/ 0 w 3071435"/>
                  <a:gd name="connsiteY4" fmla="*/ 711200 h 711200"/>
                  <a:gd name="connsiteX5" fmla="*/ 355600 w 3071435"/>
                  <a:gd name="connsiteY5" fmla="*/ 355600 h 711200"/>
                  <a:gd name="connsiteX6" fmla="*/ 0 w 3071435"/>
                  <a:gd name="connsiteY6" fmla="*/ 0 h 711200"/>
                  <a:gd name="connsiteX0" fmla="*/ 0 w 2715835"/>
                  <a:gd name="connsiteY0" fmla="*/ 0 h 711200"/>
                  <a:gd name="connsiteX1" fmla="*/ 2715835 w 2715835"/>
                  <a:gd name="connsiteY1" fmla="*/ 0 h 711200"/>
                  <a:gd name="connsiteX2" fmla="*/ 2715835 w 2715835"/>
                  <a:gd name="connsiteY2" fmla="*/ 711200 h 711200"/>
                  <a:gd name="connsiteX3" fmla="*/ 0 w 2715835"/>
                  <a:gd name="connsiteY3" fmla="*/ 711200 h 711200"/>
                  <a:gd name="connsiteX4" fmla="*/ 355600 w 2715835"/>
                  <a:gd name="connsiteY4" fmla="*/ 355600 h 711200"/>
                  <a:gd name="connsiteX5" fmla="*/ 0 w 2715835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5835" h="711200">
                    <a:moveTo>
                      <a:pt x="0" y="0"/>
                    </a:moveTo>
                    <a:lnTo>
                      <a:pt x="2715835" y="0"/>
                    </a:lnTo>
                    <a:lnTo>
                      <a:pt x="2715835" y="711200"/>
                    </a:lnTo>
                    <a:lnTo>
                      <a:pt x="0" y="711200"/>
                    </a:lnTo>
                    <a:lnTo>
                      <a:pt x="355600" y="355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142961" y="734544"/>
              <a:ext cx="7755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rgbClr val="E8E8E6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6</a:t>
              </a:r>
              <a:endParaRPr lang="zh-CN" altLang="en-US" sz="4400" dirty="0">
                <a:solidFill>
                  <a:srgbClr val="E8E8E6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764548" y="1044770"/>
              <a:ext cx="608774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mtClean="0">
                  <a:solidFill>
                    <a:srgbClr val="414455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注釋不規範，文獻無關</a:t>
              </a:r>
              <a:endParaRPr lang="zh-CN" altLang="en-US" sz="4400" dirty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70974" y="2106338"/>
            <a:ext cx="11250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mtClean="0">
                <a:solidFill>
                  <a:srgbClr val="98999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使用材料無經典性；排序混亂無規則；參考文獻與本文無關</a:t>
            </a:r>
            <a:endParaRPr lang="zh-CN" altLang="en-US" sz="3200" dirty="0">
              <a:solidFill>
                <a:srgbClr val="98999E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672352" y="2215686"/>
            <a:ext cx="1183341" cy="392973"/>
          </a:xfrm>
          <a:prstGeom prst="rect">
            <a:avLst/>
          </a:prstGeom>
          <a:solidFill>
            <a:srgbClr val="B6B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1712386" y="2187941"/>
            <a:ext cx="1146176" cy="392973"/>
          </a:xfrm>
          <a:prstGeom prst="rect">
            <a:avLst/>
          </a:prstGeom>
          <a:solidFill>
            <a:srgbClr val="B6B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73645" y="2810011"/>
            <a:ext cx="11338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如：</a:t>
            </a:r>
            <a:endParaRPr lang="en-US" altLang="zh-CN" sz="3200" dirty="0" smtClean="0">
              <a:solidFill>
                <a:srgbClr val="414455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“穿越”的審美意識</a:t>
            </a:r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——</a:t>
            </a:r>
            <a:r>
              <a:rPr lang="zh-CN" altLang="en-US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論現代影視作品中的“穿越”現象</a:t>
            </a:r>
            <a:r>
              <a:rPr lang="en-US" altLang="zh-CN" sz="3200" dirty="0" smtClean="0">
                <a:solidFill>
                  <a:srgbClr val="414455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endParaRPr lang="zh-CN" altLang="en-US" sz="3200" dirty="0">
              <a:solidFill>
                <a:srgbClr val="414455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14423" y="3349348"/>
            <a:ext cx="1688283" cy="538609"/>
          </a:xfrm>
          <a:prstGeom prst="rect">
            <a:avLst/>
          </a:prstGeom>
          <a:noFill/>
          <a:ln w="28575">
            <a:solidFill>
              <a:srgbClr val="B6B7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7352001" y="3887229"/>
            <a:ext cx="0" cy="514162"/>
          </a:xfrm>
          <a:prstGeom prst="straightConnector1">
            <a:avLst/>
          </a:prstGeom>
          <a:ln w="12700">
            <a:solidFill>
              <a:srgbClr val="B6B7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007225" y="4412391"/>
            <a:ext cx="74597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按照主次順序，至少應該有：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世界電影史</a:t>
            </a:r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：喬治薩杜爾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電影的觀念</a:t>
            </a:r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：斯坦利梭羅門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影視心理學</a:t>
            </a:r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：舒裡安</a:t>
            </a:r>
            <a:endParaRPr lang="en-US" altLang="zh-CN" sz="2800" dirty="0" smtClean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en-US" altLang="zh-CN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《</a:t>
            </a:r>
            <a:r>
              <a:rPr lang="zh-CN" altLang="en-US" sz="2800" dirty="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電影美</a:t>
            </a:r>
            <a:r>
              <a:rPr lang="zh-CN" altLang="en-US" sz="280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學</a:t>
            </a:r>
            <a:r>
              <a:rPr lang="en-US" altLang="zh-CN" sz="280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》</a:t>
            </a:r>
            <a:r>
              <a:rPr lang="zh-CN" altLang="en-US" sz="2800" smtClean="0">
                <a:solidFill>
                  <a:srgbClr val="B6B7BA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：姚曉蒙  等，而不是無關</a:t>
            </a:r>
            <a:endParaRPr lang="zh-CN" altLang="en-US" sz="2800" dirty="0">
              <a:solidFill>
                <a:srgbClr val="B6B7BA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36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524001" y="0"/>
            <a:ext cx="8466773" cy="68580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562" cy="111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8845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572</Words>
  <Application>Microsoft Office PowerPoint</Application>
  <PresentationFormat>宽屏</PresentationFormat>
  <Paragraphs>58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宋体</vt:lpstr>
      <vt:lpstr>蒙纳简超刚黑</vt:lpstr>
      <vt:lpstr>Calibri</vt:lpstr>
      <vt:lpstr>微软雅黑</vt:lpstr>
      <vt:lpstr>Arial</vt:lpstr>
      <vt:lpstr>Calibri Light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dandoliya</dc:creator>
  <cp:lastModifiedBy>a</cp:lastModifiedBy>
  <cp:revision>20</cp:revision>
  <dcterms:created xsi:type="dcterms:W3CDTF">2013-06-02T17:02:04Z</dcterms:created>
  <dcterms:modified xsi:type="dcterms:W3CDTF">2015-02-09T02:13:34Z</dcterms:modified>
</cp:coreProperties>
</file>