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57" r:id="rId3"/>
    <p:sldId id="272" r:id="rId4"/>
    <p:sldId id="259" r:id="rId5"/>
    <p:sldId id="273" r:id="rId6"/>
    <p:sldId id="271" r:id="rId7"/>
    <p:sldId id="276" r:id="rId8"/>
    <p:sldId id="261" r:id="rId9"/>
    <p:sldId id="277" r:id="rId10"/>
    <p:sldId id="262" r:id="rId11"/>
    <p:sldId id="278" r:id="rId12"/>
    <p:sldId id="263" r:id="rId13"/>
    <p:sldId id="279" r:id="rId14"/>
    <p:sldId id="264" r:id="rId15"/>
    <p:sldId id="265" r:id="rId16"/>
    <p:sldId id="274" r:id="rId17"/>
    <p:sldId id="267" r:id="rId18"/>
    <p:sldId id="268" r:id="rId19"/>
    <p:sldId id="269" r:id="rId20"/>
    <p:sldId id="280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8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D419D09-3BD1-404A-BF4D-2C4A21DAD944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AF9291E-C79D-465F-A276-8BF236E08F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713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C2CDB1-E8F8-447E-A476-442A29B491FB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528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8ACB3B-7899-4F3F-9E86-2C0FA529FA34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864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D8F88-74D1-40B2-B931-2E96A3D579D1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D2342-8C15-4070-8653-D31850A4CE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7E6D6-280F-4A88-A56A-C465D695F502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E9F60-4C69-40FB-9F73-4954C8F1C8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49654-496C-4108-B22B-D9163C54ACF8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030A3-BD18-4573-8A42-53AE515200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EED7A5-550E-4B93-93CA-3A246892F9E8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256C0-E3BB-41F3-8347-104892D5E53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283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188040-D295-4CD5-AB41-9F403F4B7A3B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78487-C9C2-4B11-AF08-2FDAF55D564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112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B478B-5B35-4BAD-AD7D-F9BB27F1BEF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50CB6-BD80-4A08-B552-476D06A03F7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576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6EF9F3-98C6-4680-9364-C95C99DE009C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62654-1A38-4983-9710-5BFC17E3DE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523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C89F56-9B39-47C1-802D-50B0856D379E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D9A2D-4EE5-4B4A-AEE4-AF4535921D9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6005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1504D6-B3CC-4292-A063-569B95F81988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F08DE-46EF-4B42-AF55-DE23771CB72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792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E4A95E-C2B8-40C1-BB83-065515122501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8807F-9B2F-41BC-AB13-01542396D6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131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2947E3-9F9E-487B-BDE6-D023F0AA72CB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C4C28-06AF-4CB2-8B5F-BC967F2E94E4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603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C63AD-6015-4A85-853E-F629E51C422C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CE9B4-68D3-4D78-A2B6-1351CF2A1E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0C6E27-F000-4F1E-9133-B25B4B33B3B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6C13C-80FB-48EA-A9DC-54CC34F042C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4260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8F45D0-4A82-4654-8C84-63D53DD56857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70E1E-96F0-4772-94B8-EA24317BD60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9936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FCF5F-4F19-41CE-A568-DAB4EF072030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3600E-D850-4E92-AEC0-24C7919B01E7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765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8CE9D-3100-4ABB-962D-5EEAC28ED475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3AA06-DF9B-4F7B-A762-40C53BD3EE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3DBC0-5D46-4756-A108-2304F3C2065B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4D076-6843-4AFB-BC5A-83BD9B7375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A614D-3C69-47AF-BC6F-4D82382D7D17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4E23F-BE47-4767-9FA7-9BF9D6E41A9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8EC97-8BEB-4DC8-BF32-1ABBD18D6B17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5B5B4-845A-4DD7-B215-38A741E2F5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40347-9634-4069-ADDD-0C16DF1D0508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5AABC-900F-4B23-9B09-A18C45F197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23ED8-E036-4659-BCDC-9A203D64C960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38114-6860-4BDE-BF7B-9F8BE7F903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CAC0E-CE54-480D-A81F-B322810E6083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4D972-0F8A-435B-85B8-609E08A247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962E95B-6029-4381-8313-8F6F6FC75963}" type="datetimeFigureOut">
              <a:rPr lang="zh-CN" altLang="en-US"/>
              <a:pPr>
                <a:defRPr/>
              </a:pPr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4F496F6-2F5E-4780-BD6C-ACF63F6572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fld id="{B2D6AD86-FFD2-4540-A467-2E48E1768C77}" type="datetime1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pPr>
                <a:buFont typeface="Arial" panose="020B0604020202020204" pitchFamily="34" charset="0"/>
                <a:buNone/>
              </a:pPr>
              <a:t>2015/2/10</a:t>
            </a:fld>
            <a:endParaRPr 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fld id="{41B370D5-E57C-49EE-83C4-34ABD8F53A32}" type="slidenum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pPr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7945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3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1557338"/>
            <a:ext cx="2916237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755650" y="2852738"/>
            <a:ext cx="7345363" cy="108108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altLang="zh-CN" sz="4800" dirty="0" smtClean="0">
                <a:latin typeface="华文琥珀" pitchFamily="2" charset="-122"/>
                <a:ea typeface="华文琥珀" pitchFamily="2" charset="-122"/>
              </a:rPr>
              <a:t>    </a:t>
            </a:r>
            <a:r>
              <a:rPr lang="en-US" altLang="zh-CN" sz="5400" dirty="0" smtClean="0">
                <a:latin typeface="华文琥珀" pitchFamily="2" charset="-122"/>
                <a:ea typeface="华文琥珀" pitchFamily="2" charset="-122"/>
              </a:rPr>
              <a:t>“</a:t>
            </a:r>
            <a:r>
              <a:rPr lang="zh-CN" altLang="en-US" sz="5400" dirty="0" smtClean="0">
                <a:latin typeface="华文琥珀" pitchFamily="2" charset="-122"/>
                <a:ea typeface="华文琥珀" pitchFamily="2" charset="-122"/>
              </a:rPr>
              <a:t>优秀学生标兵”评选</a:t>
            </a:r>
          </a:p>
        </p:txBody>
      </p:sp>
      <p:pic>
        <p:nvPicPr>
          <p:cNvPr id="5" name="Picture 4" descr="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8E9EC"/>
              </a:clrFrom>
              <a:clrTo>
                <a:srgbClr val="D8E9E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333375"/>
            <a:ext cx="774700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16"/>
          <p:cNvSpPr>
            <a:spLocks noChangeArrowheads="1"/>
          </p:cNvSpPr>
          <p:nvPr/>
        </p:nvSpPr>
        <p:spPr bwMode="auto">
          <a:xfrm>
            <a:off x="2649538" y="2205038"/>
            <a:ext cx="4659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精勤求学，在学习中完善自我</a:t>
            </a:r>
          </a:p>
        </p:txBody>
      </p:sp>
      <p:sp>
        <p:nvSpPr>
          <p:cNvPr id="35" name="AutoShape 3"/>
          <p:cNvSpPr>
            <a:spLocks noChangeArrowheads="1"/>
          </p:cNvSpPr>
          <p:nvPr/>
        </p:nvSpPr>
        <p:spPr bwMode="auto">
          <a:xfrm>
            <a:off x="1835697" y="2193734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1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36" name="Rectangle 16"/>
          <p:cNvSpPr>
            <a:spLocks noChangeArrowheads="1"/>
          </p:cNvSpPr>
          <p:nvPr/>
        </p:nvSpPr>
        <p:spPr bwMode="auto">
          <a:xfrm>
            <a:off x="2601913" y="3878263"/>
            <a:ext cx="53800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果毅力行，在实践中检验自我</a:t>
            </a:r>
          </a:p>
        </p:txBody>
      </p:sp>
      <p:sp>
        <p:nvSpPr>
          <p:cNvPr id="37" name="AutoShape 3"/>
          <p:cNvSpPr>
            <a:spLocks noChangeArrowheads="1"/>
          </p:cNvSpPr>
          <p:nvPr/>
        </p:nvSpPr>
        <p:spPr bwMode="auto">
          <a:xfrm>
            <a:off x="1847033" y="3066821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2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2601913" y="4756150"/>
            <a:ext cx="46466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忠恕任事，在工作中锤炼自我</a:t>
            </a:r>
          </a:p>
        </p:txBody>
      </p:sp>
      <p:sp>
        <p:nvSpPr>
          <p:cNvPr id="39" name="AutoShape 3"/>
          <p:cNvSpPr>
            <a:spLocks noChangeArrowheads="1"/>
          </p:cNvSpPr>
          <p:nvPr/>
        </p:nvSpPr>
        <p:spPr bwMode="auto">
          <a:xfrm>
            <a:off x="1835697" y="3866821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3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41" name="AutoShape 3"/>
          <p:cNvSpPr>
            <a:spLocks noChangeArrowheads="1"/>
          </p:cNvSpPr>
          <p:nvPr/>
        </p:nvSpPr>
        <p:spPr bwMode="auto">
          <a:xfrm>
            <a:off x="1835697" y="4743694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4</a:t>
            </a:r>
            <a:endParaRPr lang="zh-CN" altLang="zh-CN" sz="160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2649538" y="3078163"/>
            <a:ext cx="5378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敦笃励志，在逆境中超越自我</a:t>
            </a:r>
          </a:p>
        </p:txBody>
      </p:sp>
      <p:sp>
        <p:nvSpPr>
          <p:cNvPr id="24593" name="矩形 49"/>
          <p:cNvSpPr>
            <a:spLocks noChangeArrowheads="1"/>
          </p:cNvSpPr>
          <p:nvPr/>
        </p:nvSpPr>
        <p:spPr bwMode="auto">
          <a:xfrm>
            <a:off x="6230938" y="214313"/>
            <a:ext cx="234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二、主要事迹</a:t>
            </a:r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992188" y="1268413"/>
            <a:ext cx="53800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果毅力行，在实践中检验自我</a:t>
            </a:r>
          </a:p>
        </p:txBody>
      </p:sp>
      <p:sp>
        <p:nvSpPr>
          <p:cNvPr id="14" name="AutoShape 3"/>
          <p:cNvSpPr>
            <a:spLocks noChangeArrowheads="1"/>
          </p:cNvSpPr>
          <p:nvPr/>
        </p:nvSpPr>
        <p:spPr bwMode="auto">
          <a:xfrm>
            <a:off x="226121" y="1256840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3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decel="100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decel="100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decel="100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decel="100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decel="100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decel="100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44444E-6 L -0.17604 -0.38287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02" y="-191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-0.17309 -0.37199 " pathEditMode="relative" rAng="0" ptsTypes="AA">
                                      <p:cBhvr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63" y="-18611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6" grpId="0"/>
      <p:bldP spid="36" grpId="1"/>
      <p:bldP spid="36" grpId="2"/>
      <p:bldP spid="38" grpId="0"/>
      <p:bldP spid="38" grpId="1"/>
      <p:bldP spid="49" grpId="0"/>
      <p:bldP spid="49" grpId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339975" y="2401888"/>
            <a:ext cx="21605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学校里：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995738" y="4365625"/>
            <a:ext cx="1800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新农村建设考察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95738" y="1844675"/>
            <a:ext cx="12969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绿化队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995738" y="2781300"/>
            <a:ext cx="1439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义务献血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995738" y="2276475"/>
            <a:ext cx="2160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生命不息 运动不止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411413" y="4724400"/>
            <a:ext cx="2305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学校外：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71438" y="3492500"/>
            <a:ext cx="1908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华文行楷"/>
                <a:ea typeface="华文行楷"/>
                <a:cs typeface="华文行楷"/>
              </a:rPr>
              <a:t>果毅力行</a:t>
            </a:r>
          </a:p>
        </p:txBody>
      </p:sp>
      <p:sp>
        <p:nvSpPr>
          <p:cNvPr id="24" name="左大括号 23"/>
          <p:cNvSpPr/>
          <p:nvPr/>
        </p:nvSpPr>
        <p:spPr>
          <a:xfrm>
            <a:off x="1908175" y="2420938"/>
            <a:ext cx="431800" cy="2808287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995738" y="3284538"/>
            <a:ext cx="18716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阳光书展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990975" y="5229225"/>
            <a:ext cx="2668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耐克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Gamechange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志愿者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970338" y="4797425"/>
            <a:ext cx="28336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北京之行，协和之旅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976688" y="5732463"/>
            <a:ext cx="2682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耐克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Beyound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暑期实践团</a:t>
            </a:r>
          </a:p>
        </p:txBody>
      </p:sp>
      <p:sp>
        <p:nvSpPr>
          <p:cNvPr id="25613" name="矩形 28"/>
          <p:cNvSpPr>
            <a:spLocks noChangeArrowheads="1"/>
          </p:cNvSpPr>
          <p:nvPr/>
        </p:nvSpPr>
        <p:spPr bwMode="auto">
          <a:xfrm>
            <a:off x="6230938" y="214313"/>
            <a:ext cx="234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二、主要事迹</a:t>
            </a:r>
          </a:p>
        </p:txBody>
      </p:sp>
      <p:sp>
        <p:nvSpPr>
          <p:cNvPr id="30" name="AutoShape 3"/>
          <p:cNvSpPr>
            <a:spLocks noChangeArrowheads="1"/>
          </p:cNvSpPr>
          <p:nvPr/>
        </p:nvSpPr>
        <p:spPr bwMode="auto">
          <a:xfrm>
            <a:off x="241771" y="1184832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2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25617" name="Rectangle 16"/>
          <p:cNvSpPr>
            <a:spLocks noChangeArrowheads="1"/>
          </p:cNvSpPr>
          <p:nvPr/>
        </p:nvSpPr>
        <p:spPr bwMode="auto">
          <a:xfrm>
            <a:off x="1042988" y="1196975"/>
            <a:ext cx="53800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敦笃励志，在逆境中超越自我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6" grpId="0"/>
      <p:bldP spid="19" grpId="0"/>
      <p:bldP spid="20" grpId="0"/>
      <p:bldP spid="22" grpId="0"/>
      <p:bldP spid="23" grpId="0"/>
      <p:bldP spid="24" grpId="0" animBg="1"/>
      <p:bldP spid="25" grpId="0"/>
      <p:bldP spid="27" grpId="0"/>
      <p:bldP spid="28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16"/>
          <p:cNvSpPr>
            <a:spLocks noChangeArrowheads="1"/>
          </p:cNvSpPr>
          <p:nvPr/>
        </p:nvSpPr>
        <p:spPr bwMode="auto">
          <a:xfrm>
            <a:off x="2649538" y="2205038"/>
            <a:ext cx="4659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精勤求学，在学习中完善自我</a:t>
            </a:r>
          </a:p>
        </p:txBody>
      </p:sp>
      <p:sp>
        <p:nvSpPr>
          <p:cNvPr id="35" name="AutoShape 3"/>
          <p:cNvSpPr>
            <a:spLocks noChangeArrowheads="1"/>
          </p:cNvSpPr>
          <p:nvPr/>
        </p:nvSpPr>
        <p:spPr bwMode="auto">
          <a:xfrm>
            <a:off x="1835697" y="2193734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1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36" name="Rectangle 16"/>
          <p:cNvSpPr>
            <a:spLocks noChangeArrowheads="1"/>
          </p:cNvSpPr>
          <p:nvPr/>
        </p:nvSpPr>
        <p:spPr bwMode="auto">
          <a:xfrm>
            <a:off x="2601913" y="3878263"/>
            <a:ext cx="53800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果毅力行，在实践中检验自我</a:t>
            </a:r>
          </a:p>
        </p:txBody>
      </p:sp>
      <p:sp>
        <p:nvSpPr>
          <p:cNvPr id="37" name="AutoShape 3"/>
          <p:cNvSpPr>
            <a:spLocks noChangeArrowheads="1"/>
          </p:cNvSpPr>
          <p:nvPr/>
        </p:nvSpPr>
        <p:spPr bwMode="auto">
          <a:xfrm>
            <a:off x="1847033" y="3066821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2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2601913" y="4756150"/>
            <a:ext cx="46466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忠恕任事，在工作中锤炼自我</a:t>
            </a:r>
          </a:p>
        </p:txBody>
      </p:sp>
      <p:sp>
        <p:nvSpPr>
          <p:cNvPr id="39" name="AutoShape 3"/>
          <p:cNvSpPr>
            <a:spLocks noChangeArrowheads="1"/>
          </p:cNvSpPr>
          <p:nvPr/>
        </p:nvSpPr>
        <p:spPr bwMode="auto">
          <a:xfrm>
            <a:off x="1835697" y="3866821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3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41" name="AutoShape 3"/>
          <p:cNvSpPr>
            <a:spLocks noChangeArrowheads="1"/>
          </p:cNvSpPr>
          <p:nvPr/>
        </p:nvSpPr>
        <p:spPr bwMode="auto">
          <a:xfrm>
            <a:off x="1835697" y="4743694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4</a:t>
            </a:r>
            <a:endParaRPr lang="zh-CN" altLang="zh-CN" sz="160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2649538" y="3078163"/>
            <a:ext cx="5378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敦笃励志，在逆境中超越自我</a:t>
            </a:r>
          </a:p>
        </p:txBody>
      </p:sp>
      <p:sp>
        <p:nvSpPr>
          <p:cNvPr id="26641" name="矩形 49"/>
          <p:cNvSpPr>
            <a:spLocks noChangeArrowheads="1"/>
          </p:cNvSpPr>
          <p:nvPr/>
        </p:nvSpPr>
        <p:spPr bwMode="auto">
          <a:xfrm>
            <a:off x="6230938" y="214313"/>
            <a:ext cx="234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二、主要事迹</a:t>
            </a: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971550" y="1196975"/>
            <a:ext cx="46466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忠恕任事，在工作中锤炼自我</a:t>
            </a:r>
          </a:p>
        </p:txBody>
      </p:sp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205035" y="1184832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4</a:t>
            </a:r>
            <a:endParaRPr lang="zh-CN" altLang="zh-CN" sz="160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decel="100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decel="100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decel="100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decel="100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decel="100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decel="100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17604 -0.54213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02" y="-27106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-0.14097 -0.54213 " pathEditMode="relative" rAng="0" ptsTypes="AA">
                                      <p:cBhvr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49" y="-27106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6" grpId="0"/>
      <p:bldP spid="36" grpId="1"/>
      <p:bldP spid="38" grpId="0"/>
      <p:bldP spid="38" grpId="1"/>
      <p:bldP spid="38" grpId="2"/>
      <p:bldP spid="49" grpId="0"/>
      <p:bldP spid="49" grpId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60363" y="2781300"/>
            <a:ext cx="29162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 党组织 </a:t>
            </a:r>
            <a:endParaRPr lang="en-US" altLang="zh-CN" sz="2800">
              <a:latin typeface="华文行楷"/>
              <a:ea typeface="华文行楷"/>
              <a:cs typeface="华文行楷"/>
            </a:endParaRPr>
          </a:p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 铸就红色灵魂          构建和谐校园：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384550" y="4221163"/>
            <a:ext cx="5435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“社会主义新农村建设研究”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——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赴上王村考察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348038" y="1773238"/>
            <a:ext cx="34559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“与梦同程”高端学术系列讲座 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348038" y="2781300"/>
            <a:ext cx="38877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“凌云赛场”系列体育竞技比赛</a:t>
            </a:r>
          </a:p>
          <a:p>
            <a:endParaRPr lang="zh-CN" altLang="en-US">
              <a:latin typeface="华文行楷"/>
              <a:ea typeface="华文行楷"/>
              <a:cs typeface="华文行楷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348038" y="2276475"/>
            <a:ext cx="34559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“焦点论坛”党员组织生会</a:t>
            </a:r>
          </a:p>
          <a:p>
            <a:endParaRPr lang="zh-CN" altLang="en-US">
              <a:latin typeface="华文行楷"/>
              <a:ea typeface="华文行楷"/>
              <a:cs typeface="华文行楷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419475" y="4652963"/>
            <a:ext cx="44656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“健康绿色”世园系列活动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348038" y="3716338"/>
            <a:ext cx="4679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“我的宿舍我做主”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——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宿舍健康文化月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348038" y="3213100"/>
            <a:ext cx="3527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“缅怀革命先烈”清明扫墓 </a:t>
            </a:r>
          </a:p>
        </p:txBody>
      </p:sp>
      <p:sp>
        <p:nvSpPr>
          <p:cNvPr id="23" name="左大括号 22"/>
          <p:cNvSpPr/>
          <p:nvPr/>
        </p:nvSpPr>
        <p:spPr>
          <a:xfrm>
            <a:off x="2843213" y="1916113"/>
            <a:ext cx="433387" cy="3313112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3492500" y="5084763"/>
            <a:ext cx="4248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“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PBL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病例分析与讨论会”</a:t>
            </a:r>
          </a:p>
        </p:txBody>
      </p:sp>
      <p:sp>
        <p:nvSpPr>
          <p:cNvPr id="27659" name="矩形 25"/>
          <p:cNvSpPr>
            <a:spLocks noChangeArrowheads="1"/>
          </p:cNvSpPr>
          <p:nvPr/>
        </p:nvSpPr>
        <p:spPr bwMode="auto">
          <a:xfrm>
            <a:off x="6230938" y="214313"/>
            <a:ext cx="234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二、主要事迹</a:t>
            </a:r>
          </a:p>
        </p:txBody>
      </p:sp>
      <p:sp>
        <p:nvSpPr>
          <p:cNvPr id="27660" name="Rectangle 16"/>
          <p:cNvSpPr>
            <a:spLocks noChangeArrowheads="1"/>
          </p:cNvSpPr>
          <p:nvPr/>
        </p:nvSpPr>
        <p:spPr bwMode="auto">
          <a:xfrm>
            <a:off x="971550" y="1196975"/>
            <a:ext cx="46466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忠恕任事，在工作中锤炼自我</a:t>
            </a:r>
          </a:p>
        </p:txBody>
      </p:sp>
      <p:sp>
        <p:nvSpPr>
          <p:cNvPr id="28" name="AutoShape 3"/>
          <p:cNvSpPr>
            <a:spLocks noChangeArrowheads="1"/>
          </p:cNvSpPr>
          <p:nvPr/>
        </p:nvSpPr>
        <p:spPr bwMode="auto">
          <a:xfrm>
            <a:off x="205035" y="1184832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4</a:t>
            </a:r>
            <a:endParaRPr lang="zh-CN" altLang="zh-CN" sz="160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4" grpId="0"/>
      <p:bldP spid="15" grpId="0"/>
      <p:bldP spid="18" grpId="0"/>
      <p:bldP spid="19" grpId="0"/>
      <p:bldP spid="20" grpId="0"/>
      <p:bldP spid="23" grpId="0" animBg="1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360363" y="2781300"/>
            <a:ext cx="19796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 班团任职 </a:t>
            </a:r>
            <a:endParaRPr lang="en-US" altLang="zh-CN" sz="2800">
              <a:latin typeface="华文行楷"/>
              <a:ea typeface="华文行楷"/>
              <a:cs typeface="华文行楷"/>
            </a:endParaRPr>
          </a:p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 服务同学</a:t>
            </a:r>
            <a:endParaRPr lang="en-US" altLang="zh-CN" sz="2800">
              <a:latin typeface="华文行楷"/>
              <a:ea typeface="华文行楷"/>
              <a:cs typeface="华文行楷"/>
            </a:endParaRPr>
          </a:p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 共同进步 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2555875" y="2492375"/>
            <a:ext cx="1511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华文行楷"/>
                <a:ea typeface="华文行楷"/>
                <a:cs typeface="华文行楷"/>
              </a:rPr>
              <a:t>xx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书社</a:t>
            </a:r>
          </a:p>
          <a:p>
            <a:endParaRPr lang="zh-CN" altLang="en-US">
              <a:latin typeface="华文行楷"/>
              <a:ea typeface="华文行楷"/>
              <a:cs typeface="华文行楷"/>
            </a:endParaRPr>
          </a:p>
        </p:txBody>
      </p:sp>
      <p:sp>
        <p:nvSpPr>
          <p:cNvPr id="52" name="左大括号 51"/>
          <p:cNvSpPr/>
          <p:nvPr/>
        </p:nvSpPr>
        <p:spPr>
          <a:xfrm>
            <a:off x="2124075" y="1989138"/>
            <a:ext cx="431800" cy="3311525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4211638" y="2482850"/>
            <a:ext cx="14398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甲级社团 </a:t>
            </a:r>
          </a:p>
        </p:txBody>
      </p:sp>
      <p:cxnSp>
        <p:nvCxnSpPr>
          <p:cNvPr id="56" name="直接箭头连接符 55"/>
          <p:cNvCxnSpPr/>
          <p:nvPr/>
        </p:nvCxnSpPr>
        <p:spPr>
          <a:xfrm>
            <a:off x="3635375" y="2636838"/>
            <a:ext cx="6492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2555875" y="3068638"/>
            <a:ext cx="1439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心理委员 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2555875" y="4140200"/>
            <a:ext cx="14398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班长： 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3419475" y="4076700"/>
            <a:ext cx="1944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组织冬至饺子宴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3419475" y="3644900"/>
            <a:ext cx="3168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兄弟班携手举办趣味联谊会</a:t>
            </a: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3419475" y="4508500"/>
            <a:ext cx="3529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校级趣味运动会获第三名</a:t>
            </a:r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3419475" y="4941888"/>
            <a:ext cx="3673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华文行楷"/>
                <a:ea typeface="华文行楷"/>
                <a:cs typeface="华文行楷"/>
              </a:rPr>
              <a:t>XX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杯”羽毛球赛并夺得第一名</a:t>
            </a:r>
          </a:p>
        </p:txBody>
      </p:sp>
      <p:sp>
        <p:nvSpPr>
          <p:cNvPr id="28684" name="TextBox 64"/>
          <p:cNvSpPr txBox="1">
            <a:spLocks noChangeArrowheads="1"/>
          </p:cNvSpPr>
          <p:nvPr/>
        </p:nvSpPr>
        <p:spPr bwMode="auto">
          <a:xfrm>
            <a:off x="6443663" y="3357563"/>
            <a:ext cx="1441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 </a:t>
            </a:r>
          </a:p>
        </p:txBody>
      </p:sp>
      <p:sp>
        <p:nvSpPr>
          <p:cNvPr id="66" name="右大括号 65"/>
          <p:cNvSpPr/>
          <p:nvPr/>
        </p:nvSpPr>
        <p:spPr>
          <a:xfrm>
            <a:off x="6588125" y="3644900"/>
            <a:ext cx="215900" cy="1655763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67" name="直接箭头连接符 66"/>
          <p:cNvCxnSpPr>
            <a:stCxn id="66" idx="1"/>
            <a:endCxn id="68" idx="1"/>
          </p:cNvCxnSpPr>
          <p:nvPr/>
        </p:nvCxnSpPr>
        <p:spPr>
          <a:xfrm flipV="1">
            <a:off x="6804025" y="4471988"/>
            <a:ext cx="576263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7380288" y="4149725"/>
            <a:ext cx="17637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荣获优秀班级体推荐名额</a:t>
            </a:r>
          </a:p>
        </p:txBody>
      </p:sp>
      <p:sp>
        <p:nvSpPr>
          <p:cNvPr id="28688" name="矩形 27"/>
          <p:cNvSpPr>
            <a:spLocks noChangeArrowheads="1"/>
          </p:cNvSpPr>
          <p:nvPr/>
        </p:nvSpPr>
        <p:spPr bwMode="auto">
          <a:xfrm>
            <a:off x="6230938" y="214313"/>
            <a:ext cx="234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二、主要事迹</a:t>
            </a:r>
          </a:p>
        </p:txBody>
      </p:sp>
      <p:sp>
        <p:nvSpPr>
          <p:cNvPr id="28689" name="Rectangle 16"/>
          <p:cNvSpPr>
            <a:spLocks noChangeArrowheads="1"/>
          </p:cNvSpPr>
          <p:nvPr/>
        </p:nvSpPr>
        <p:spPr bwMode="auto">
          <a:xfrm>
            <a:off x="971550" y="1196975"/>
            <a:ext cx="46466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忠恕任事，在工作中锤炼自我</a:t>
            </a:r>
          </a:p>
        </p:txBody>
      </p:sp>
      <p:sp>
        <p:nvSpPr>
          <p:cNvPr id="30" name="AutoShape 3"/>
          <p:cNvSpPr>
            <a:spLocks noChangeArrowheads="1"/>
          </p:cNvSpPr>
          <p:nvPr/>
        </p:nvSpPr>
        <p:spPr bwMode="auto">
          <a:xfrm>
            <a:off x="205035" y="1184832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4</a:t>
            </a:r>
            <a:endParaRPr lang="zh-CN" altLang="zh-CN" sz="160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8" grpId="0"/>
      <p:bldP spid="52" grpId="0" animBg="1"/>
      <p:bldP spid="54" grpId="0"/>
      <p:bldP spid="59" grpId="0"/>
      <p:bldP spid="60" grpId="0"/>
      <p:bldP spid="61" grpId="0"/>
      <p:bldP spid="62" grpId="0"/>
      <p:bldP spid="63" grpId="0"/>
      <p:bldP spid="64" grpId="0"/>
      <p:bldP spid="66" grpId="0" animBg="1"/>
      <p:bldP spid="6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2987675" y="1916113"/>
            <a:ext cx="3335338" cy="3335337"/>
            <a:chOff x="2849448" y="1890747"/>
            <a:chExt cx="3334731" cy="3334731"/>
          </a:xfrm>
        </p:grpSpPr>
        <p:sp>
          <p:nvSpPr>
            <p:cNvPr id="7" name="任意多边形 6"/>
            <p:cNvSpPr/>
            <p:nvPr/>
          </p:nvSpPr>
          <p:spPr>
            <a:xfrm>
              <a:off x="3032896" y="2074440"/>
              <a:ext cx="2967346" cy="2967346"/>
            </a:xfrm>
            <a:custGeom>
              <a:avLst/>
              <a:gdLst>
                <a:gd name="connsiteX0" fmla="*/ 1483673 w 2967346"/>
                <a:gd name="connsiteY0" fmla="*/ 0 h 2967346"/>
                <a:gd name="connsiteX1" fmla="*/ 2768572 w 2967346"/>
                <a:gd name="connsiteY1" fmla="*/ 741836 h 2967346"/>
                <a:gd name="connsiteX2" fmla="*/ 2768572 w 2967346"/>
                <a:gd name="connsiteY2" fmla="*/ 2225509 h 2967346"/>
                <a:gd name="connsiteX3" fmla="*/ 1483673 w 2967346"/>
                <a:gd name="connsiteY3" fmla="*/ 1483673 h 2967346"/>
                <a:gd name="connsiteX4" fmla="*/ 1483673 w 2967346"/>
                <a:gd name="connsiteY4" fmla="*/ 0 h 296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7346" h="2967346">
                  <a:moveTo>
                    <a:pt x="1483673" y="0"/>
                  </a:moveTo>
                  <a:cubicBezTo>
                    <a:pt x="2013738" y="0"/>
                    <a:pt x="2503539" y="282786"/>
                    <a:pt x="2768572" y="741836"/>
                  </a:cubicBezTo>
                  <a:cubicBezTo>
                    <a:pt x="3033605" y="1200886"/>
                    <a:pt x="3033605" y="1766459"/>
                    <a:pt x="2768572" y="2225509"/>
                  </a:cubicBezTo>
                  <a:lnTo>
                    <a:pt x="1483673" y="1483673"/>
                  </a:lnTo>
                  <a:lnTo>
                    <a:pt x="1483673" y="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589262" tIns="654194" rIns="369118" bIns="1480814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二、主要事迹</a:t>
              </a:r>
            </a:p>
          </p:txBody>
        </p:sp>
        <p:sp>
          <p:nvSpPr>
            <p:cNvPr id="10" name="环形箭头 9"/>
            <p:cNvSpPr/>
            <p:nvPr/>
          </p:nvSpPr>
          <p:spPr>
            <a:xfrm>
              <a:off x="2849448" y="1890747"/>
              <a:ext cx="3334731" cy="3334731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cene3d>
              <a:camera prst="orthographicFront"/>
              <a:lightRig rig="flat" dir="t"/>
            </a:scene3d>
            <a:sp3d z="127000" prstMaterial="plastic">
              <a:bevelT w="50800" h="50800"/>
              <a:bevelB w="25400" h="25400" prst="angle"/>
            </a:sp3d>
          </p:spPr>
          <p:style>
            <a:lnRef idx="0">
              <a:schemeClr val="accent6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2916238" y="2060575"/>
            <a:ext cx="3333750" cy="3335338"/>
            <a:chOff x="2788090" y="1996536"/>
            <a:chExt cx="3334731" cy="3334731"/>
          </a:xfrm>
        </p:grpSpPr>
        <p:sp>
          <p:nvSpPr>
            <p:cNvPr id="8" name="任意多边形 7"/>
            <p:cNvSpPr/>
            <p:nvPr/>
          </p:nvSpPr>
          <p:spPr>
            <a:xfrm>
              <a:off x="2971782" y="2180416"/>
              <a:ext cx="2967346" cy="2967346"/>
            </a:xfrm>
            <a:custGeom>
              <a:avLst/>
              <a:gdLst>
                <a:gd name="connsiteX0" fmla="*/ 2768572 w 2967346"/>
                <a:gd name="connsiteY0" fmla="*/ 2225510 h 2967346"/>
                <a:gd name="connsiteX1" fmla="*/ 1483673 w 2967346"/>
                <a:gd name="connsiteY1" fmla="*/ 2967347 h 2967346"/>
                <a:gd name="connsiteX2" fmla="*/ 198774 w 2967346"/>
                <a:gd name="connsiteY2" fmla="*/ 2225511 h 2967346"/>
                <a:gd name="connsiteX3" fmla="*/ 1483673 w 2967346"/>
                <a:gd name="connsiteY3" fmla="*/ 1483673 h 2967346"/>
                <a:gd name="connsiteX4" fmla="*/ 2768572 w 2967346"/>
                <a:gd name="connsiteY4" fmla="*/ 2225510 h 296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7346" h="2967346">
                  <a:moveTo>
                    <a:pt x="2768572" y="2225510"/>
                  </a:moveTo>
                  <a:cubicBezTo>
                    <a:pt x="2503539" y="2684560"/>
                    <a:pt x="2013739" y="2967347"/>
                    <a:pt x="1483673" y="2967347"/>
                  </a:cubicBezTo>
                  <a:cubicBezTo>
                    <a:pt x="953608" y="2967347"/>
                    <a:pt x="463807" y="2684561"/>
                    <a:pt x="198774" y="2225511"/>
                  </a:cubicBezTo>
                  <a:lnTo>
                    <a:pt x="1483673" y="1483673"/>
                  </a:lnTo>
                  <a:lnTo>
                    <a:pt x="2768572" y="222551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31911" tIns="1950643" rIns="696586" bIns="290341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三、精益求精</a:t>
              </a:r>
              <a:endParaRPr lang="en-US" altLang="zh-CN" sz="2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环形箭头 10"/>
            <p:cNvSpPr/>
            <p:nvPr/>
          </p:nvSpPr>
          <p:spPr>
            <a:xfrm>
              <a:off x="2788090" y="1996536"/>
              <a:ext cx="3334731" cy="333473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cene3d>
              <a:camera prst="orthographicFront"/>
              <a:lightRig rig="flat" dir="t"/>
            </a:scene3d>
            <a:sp3d z="127000" prstMaterial="plastic">
              <a:bevelT w="50800" h="50800"/>
              <a:bevelB w="25400" h="25400" prst="angle"/>
            </a:sp3d>
          </p:spPr>
          <p:style>
            <a:lnRef idx="0">
              <a:schemeClr val="accent6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2820988" y="1966913"/>
            <a:ext cx="3335337" cy="3333750"/>
            <a:chOff x="2726731" y="1890747"/>
            <a:chExt cx="3334731" cy="3334731"/>
          </a:xfrm>
        </p:grpSpPr>
        <p:sp>
          <p:nvSpPr>
            <p:cNvPr id="9" name="任意多边形 8"/>
            <p:cNvSpPr/>
            <p:nvPr/>
          </p:nvSpPr>
          <p:spPr>
            <a:xfrm>
              <a:off x="2910669" y="2074440"/>
              <a:ext cx="2967346" cy="2967346"/>
            </a:xfrm>
            <a:custGeom>
              <a:avLst/>
              <a:gdLst>
                <a:gd name="connsiteX0" fmla="*/ 198774 w 2967346"/>
                <a:gd name="connsiteY0" fmla="*/ 2225510 h 2967346"/>
                <a:gd name="connsiteX1" fmla="*/ 198774 w 2967346"/>
                <a:gd name="connsiteY1" fmla="*/ 741837 h 2967346"/>
                <a:gd name="connsiteX2" fmla="*/ 1483673 w 2967346"/>
                <a:gd name="connsiteY2" fmla="*/ 0 h 2967346"/>
                <a:gd name="connsiteX3" fmla="*/ 1483673 w 2967346"/>
                <a:gd name="connsiteY3" fmla="*/ 1483673 h 2967346"/>
                <a:gd name="connsiteX4" fmla="*/ 198774 w 2967346"/>
                <a:gd name="connsiteY4" fmla="*/ 2225510 h 296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7346" h="2967346">
                  <a:moveTo>
                    <a:pt x="198774" y="2225510"/>
                  </a:moveTo>
                  <a:cubicBezTo>
                    <a:pt x="-66259" y="1766460"/>
                    <a:pt x="-66259" y="1200887"/>
                    <a:pt x="198774" y="741837"/>
                  </a:cubicBezTo>
                  <a:cubicBezTo>
                    <a:pt x="463807" y="282787"/>
                    <a:pt x="953607" y="0"/>
                    <a:pt x="1483673" y="0"/>
                  </a:cubicBezTo>
                  <a:lnTo>
                    <a:pt x="1483673" y="1483673"/>
                  </a:lnTo>
                  <a:lnTo>
                    <a:pt x="198774" y="222551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69118" tIns="654194" rIns="1589262" bIns="1480814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一、个人简介</a:t>
              </a:r>
            </a:p>
          </p:txBody>
        </p:sp>
        <p:sp>
          <p:nvSpPr>
            <p:cNvPr id="12" name="环形箭头 11"/>
            <p:cNvSpPr/>
            <p:nvPr/>
          </p:nvSpPr>
          <p:spPr>
            <a:xfrm>
              <a:off x="2726731" y="1890747"/>
              <a:ext cx="3334731" cy="3334731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cene3d>
              <a:camera prst="orthographicFront"/>
              <a:lightRig rig="flat" dir="t"/>
            </a:scene3d>
            <a:sp3d z="127000" prstMaterial="plastic">
              <a:bevelT w="50800" h="50800"/>
              <a:bevelB w="25400" h="25400" prst="angle"/>
            </a:sp3d>
          </p:spPr>
          <p:style>
            <a:lnRef idx="0">
              <a:schemeClr val="accent6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230938" y="214313"/>
            <a:ext cx="234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三、精益求精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decel="100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decel="10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3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33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331913" y="1795463"/>
            <a:ext cx="29495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1">
                <a:latin typeface="华文彩云"/>
                <a:ea typeface="华文彩云"/>
                <a:cs typeface="华文彩云"/>
              </a:rPr>
              <a:t> 胸怀大志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403350" y="2781300"/>
            <a:ext cx="29527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1">
                <a:latin typeface="华文彩云"/>
                <a:ea typeface="华文彩云"/>
                <a:cs typeface="华文彩云"/>
              </a:rPr>
              <a:t>服务同学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258888" y="3716338"/>
            <a:ext cx="30972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1">
                <a:latin typeface="华文彩云"/>
                <a:ea typeface="华文彩云"/>
                <a:cs typeface="华文彩云"/>
              </a:rPr>
              <a:t>学以致用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331913" y="4675188"/>
            <a:ext cx="27352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1">
                <a:latin typeface="华文彩云"/>
                <a:ea typeface="华文彩云"/>
                <a:cs typeface="华文彩云"/>
              </a:rPr>
              <a:t>  奉献社会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722813" y="1795463"/>
            <a:ext cx="24415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4400" b="1">
                <a:latin typeface="华文彩云"/>
                <a:ea typeface="华文彩云"/>
                <a:cs typeface="华文彩云"/>
              </a:rPr>
              <a:t>敢于承担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722813" y="2781300"/>
            <a:ext cx="24415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4400" b="1">
                <a:latin typeface="华文彩云"/>
                <a:ea typeface="华文彩云"/>
                <a:cs typeface="华文彩云"/>
              </a:rPr>
              <a:t>影响深远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752975" y="3716338"/>
            <a:ext cx="24415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4400" b="1">
                <a:latin typeface="华文彩云"/>
                <a:ea typeface="华文彩云"/>
                <a:cs typeface="华文彩云"/>
              </a:rPr>
              <a:t>勇于实践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749800" y="4675188"/>
            <a:ext cx="24415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4400" b="1">
                <a:latin typeface="华文彩云"/>
                <a:ea typeface="华文彩云"/>
                <a:cs typeface="华文彩云"/>
              </a:rPr>
              <a:t>成就自我</a:t>
            </a:r>
          </a:p>
        </p:txBody>
      </p:sp>
      <p:sp>
        <p:nvSpPr>
          <p:cNvPr id="30729" name="矩形 14"/>
          <p:cNvSpPr>
            <a:spLocks noChangeArrowheads="1"/>
          </p:cNvSpPr>
          <p:nvPr/>
        </p:nvSpPr>
        <p:spPr bwMode="auto">
          <a:xfrm>
            <a:off x="6230938" y="214313"/>
            <a:ext cx="234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三、精益求精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2" grpId="0"/>
      <p:bldP spid="12" grpId="1"/>
      <p:bldP spid="13" grpId="0"/>
      <p:bldP spid="13" grpId="2"/>
      <p:bldP spid="14" grpId="0"/>
      <p:bldP spid="14" grpId="2"/>
      <p:bldP spid="3" grpId="0"/>
      <p:bldP spid="3" grpId="1"/>
      <p:bldP spid="5" grpId="0"/>
      <p:bldP spid="5" grpId="1"/>
      <p:bldP spid="6" grpId="0"/>
      <p:bldP spid="6" grpId="2"/>
      <p:bldP spid="8" grpId="0"/>
      <p:bldP spid="8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47864" y="1412776"/>
            <a:ext cx="22621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itchFamily="2" charset="-122"/>
                <a:ea typeface="华文行楷" pitchFamily="2" charset="-122"/>
              </a:rPr>
              <a:t>结束语</a:t>
            </a:r>
          </a:p>
        </p:txBody>
      </p:sp>
      <p:sp>
        <p:nvSpPr>
          <p:cNvPr id="5" name="矩形 4"/>
          <p:cNvSpPr/>
          <p:nvPr/>
        </p:nvSpPr>
        <p:spPr>
          <a:xfrm>
            <a:off x="1187450" y="2636838"/>
            <a:ext cx="7056438" cy="29337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+mn-lt"/>
                <a:ea typeface="+mn-ea"/>
              </a:rPr>
              <a:t>         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优秀，不是一个结果，更不只是一个荣誉，而是一个过程，一种责任。在交大这所百年大树的拂照下，我一定会通过自己逐步的努力，将优秀变成一种习惯！</a:t>
            </a:r>
            <a:endParaRPr lang="zh-CN" altLang="en-US" sz="32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C0C0C0"/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62447" y="2524895"/>
            <a:ext cx="5835252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58000" dir="5400000" sy="-100000" algn="bl" rotWithShape="0"/>
                </a:effectLst>
                <a:latin typeface="华文行楷" pitchFamily="2" charset="-122"/>
                <a:ea typeface="华文行楷" pitchFamily="2" charset="-122"/>
              </a:rPr>
              <a:t>谢谢大家！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66138" cy="6858000"/>
            <a:chOff x="0" y="0"/>
            <a:chExt cx="13332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440" cy="110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ts val="1800"/>
                </a:spcBef>
                <a:buFont typeface="Arial" panose="020B0604020202020204" pitchFamily="34" charset="0"/>
                <a:buNone/>
              </a:pPr>
              <a:r>
                <a:rPr lang="zh-CN" altLang="en-US" sz="3200" b="1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630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2987675" y="1916113"/>
            <a:ext cx="3335338" cy="3335337"/>
            <a:chOff x="2849448" y="1890747"/>
            <a:chExt cx="3334731" cy="3334731"/>
          </a:xfrm>
        </p:grpSpPr>
        <p:sp>
          <p:nvSpPr>
            <p:cNvPr id="7" name="任意多边形 6"/>
            <p:cNvSpPr/>
            <p:nvPr/>
          </p:nvSpPr>
          <p:spPr>
            <a:xfrm>
              <a:off x="3032896" y="2074440"/>
              <a:ext cx="2967346" cy="2967346"/>
            </a:xfrm>
            <a:custGeom>
              <a:avLst/>
              <a:gdLst>
                <a:gd name="connsiteX0" fmla="*/ 1483673 w 2967346"/>
                <a:gd name="connsiteY0" fmla="*/ 0 h 2967346"/>
                <a:gd name="connsiteX1" fmla="*/ 2768572 w 2967346"/>
                <a:gd name="connsiteY1" fmla="*/ 741836 h 2967346"/>
                <a:gd name="connsiteX2" fmla="*/ 2768572 w 2967346"/>
                <a:gd name="connsiteY2" fmla="*/ 2225509 h 2967346"/>
                <a:gd name="connsiteX3" fmla="*/ 1483673 w 2967346"/>
                <a:gd name="connsiteY3" fmla="*/ 1483673 h 2967346"/>
                <a:gd name="connsiteX4" fmla="*/ 1483673 w 2967346"/>
                <a:gd name="connsiteY4" fmla="*/ 0 h 296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7346" h="2967346">
                  <a:moveTo>
                    <a:pt x="1483673" y="0"/>
                  </a:moveTo>
                  <a:cubicBezTo>
                    <a:pt x="2013738" y="0"/>
                    <a:pt x="2503539" y="282786"/>
                    <a:pt x="2768572" y="741836"/>
                  </a:cubicBezTo>
                  <a:cubicBezTo>
                    <a:pt x="3033605" y="1200886"/>
                    <a:pt x="3033605" y="1766459"/>
                    <a:pt x="2768572" y="2225509"/>
                  </a:cubicBezTo>
                  <a:lnTo>
                    <a:pt x="1483673" y="1483673"/>
                  </a:lnTo>
                  <a:lnTo>
                    <a:pt x="1483673" y="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589262" tIns="654194" rIns="369118" bIns="1480814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二、主要事迹</a:t>
              </a:r>
            </a:p>
          </p:txBody>
        </p:sp>
        <p:sp>
          <p:nvSpPr>
            <p:cNvPr id="10" name="环形箭头 9"/>
            <p:cNvSpPr/>
            <p:nvPr/>
          </p:nvSpPr>
          <p:spPr>
            <a:xfrm>
              <a:off x="2849448" y="1890747"/>
              <a:ext cx="3334731" cy="3334731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cene3d>
              <a:camera prst="orthographicFront"/>
              <a:lightRig rig="flat" dir="t"/>
            </a:scene3d>
            <a:sp3d z="127000" prstMaterial="plastic">
              <a:bevelT w="50800" h="50800"/>
              <a:bevelB w="25400" h="25400" prst="angle"/>
            </a:sp3d>
          </p:spPr>
          <p:style>
            <a:lnRef idx="0">
              <a:schemeClr val="accent6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2916238" y="2060575"/>
            <a:ext cx="3333750" cy="3335338"/>
            <a:chOff x="2788090" y="1996536"/>
            <a:chExt cx="3334731" cy="3334731"/>
          </a:xfrm>
        </p:grpSpPr>
        <p:sp>
          <p:nvSpPr>
            <p:cNvPr id="8" name="任意多边形 7"/>
            <p:cNvSpPr/>
            <p:nvPr/>
          </p:nvSpPr>
          <p:spPr>
            <a:xfrm>
              <a:off x="2971782" y="2180416"/>
              <a:ext cx="2967346" cy="2967346"/>
            </a:xfrm>
            <a:custGeom>
              <a:avLst/>
              <a:gdLst>
                <a:gd name="connsiteX0" fmla="*/ 2768572 w 2967346"/>
                <a:gd name="connsiteY0" fmla="*/ 2225510 h 2967346"/>
                <a:gd name="connsiteX1" fmla="*/ 1483673 w 2967346"/>
                <a:gd name="connsiteY1" fmla="*/ 2967347 h 2967346"/>
                <a:gd name="connsiteX2" fmla="*/ 198774 w 2967346"/>
                <a:gd name="connsiteY2" fmla="*/ 2225511 h 2967346"/>
                <a:gd name="connsiteX3" fmla="*/ 1483673 w 2967346"/>
                <a:gd name="connsiteY3" fmla="*/ 1483673 h 2967346"/>
                <a:gd name="connsiteX4" fmla="*/ 2768572 w 2967346"/>
                <a:gd name="connsiteY4" fmla="*/ 2225510 h 296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7346" h="2967346">
                  <a:moveTo>
                    <a:pt x="2768572" y="2225510"/>
                  </a:moveTo>
                  <a:cubicBezTo>
                    <a:pt x="2503539" y="2684560"/>
                    <a:pt x="2013739" y="2967347"/>
                    <a:pt x="1483673" y="2967347"/>
                  </a:cubicBezTo>
                  <a:cubicBezTo>
                    <a:pt x="953608" y="2967347"/>
                    <a:pt x="463807" y="2684561"/>
                    <a:pt x="198774" y="2225511"/>
                  </a:cubicBezTo>
                  <a:lnTo>
                    <a:pt x="1483673" y="1483673"/>
                  </a:lnTo>
                  <a:lnTo>
                    <a:pt x="2768572" y="222551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31911" tIns="1950643" rIns="696586" bIns="290341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三、精益求精</a:t>
              </a:r>
              <a:endParaRPr lang="en-US" altLang="zh-CN" sz="2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环形箭头 10"/>
            <p:cNvSpPr/>
            <p:nvPr/>
          </p:nvSpPr>
          <p:spPr>
            <a:xfrm>
              <a:off x="2788090" y="1996536"/>
              <a:ext cx="3334731" cy="333473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cene3d>
              <a:camera prst="orthographicFront"/>
              <a:lightRig rig="flat" dir="t"/>
            </a:scene3d>
            <a:sp3d z="127000" prstMaterial="plastic">
              <a:bevelT w="50800" h="50800"/>
              <a:bevelB w="25400" h="25400" prst="angle"/>
            </a:sp3d>
          </p:spPr>
          <p:style>
            <a:lnRef idx="0">
              <a:schemeClr val="accent6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2820988" y="1966913"/>
            <a:ext cx="3335337" cy="3333750"/>
            <a:chOff x="2726731" y="1890747"/>
            <a:chExt cx="3334731" cy="3334731"/>
          </a:xfrm>
        </p:grpSpPr>
        <p:sp>
          <p:nvSpPr>
            <p:cNvPr id="9" name="任意多边形 8"/>
            <p:cNvSpPr/>
            <p:nvPr/>
          </p:nvSpPr>
          <p:spPr>
            <a:xfrm>
              <a:off x="2910669" y="2074440"/>
              <a:ext cx="2967346" cy="2967346"/>
            </a:xfrm>
            <a:custGeom>
              <a:avLst/>
              <a:gdLst>
                <a:gd name="connsiteX0" fmla="*/ 198774 w 2967346"/>
                <a:gd name="connsiteY0" fmla="*/ 2225510 h 2967346"/>
                <a:gd name="connsiteX1" fmla="*/ 198774 w 2967346"/>
                <a:gd name="connsiteY1" fmla="*/ 741837 h 2967346"/>
                <a:gd name="connsiteX2" fmla="*/ 1483673 w 2967346"/>
                <a:gd name="connsiteY2" fmla="*/ 0 h 2967346"/>
                <a:gd name="connsiteX3" fmla="*/ 1483673 w 2967346"/>
                <a:gd name="connsiteY3" fmla="*/ 1483673 h 2967346"/>
                <a:gd name="connsiteX4" fmla="*/ 198774 w 2967346"/>
                <a:gd name="connsiteY4" fmla="*/ 2225510 h 296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7346" h="2967346">
                  <a:moveTo>
                    <a:pt x="198774" y="2225510"/>
                  </a:moveTo>
                  <a:cubicBezTo>
                    <a:pt x="-66259" y="1766460"/>
                    <a:pt x="-66259" y="1200887"/>
                    <a:pt x="198774" y="741837"/>
                  </a:cubicBezTo>
                  <a:cubicBezTo>
                    <a:pt x="463807" y="282787"/>
                    <a:pt x="953607" y="0"/>
                    <a:pt x="1483673" y="0"/>
                  </a:cubicBezTo>
                  <a:lnTo>
                    <a:pt x="1483673" y="1483673"/>
                  </a:lnTo>
                  <a:lnTo>
                    <a:pt x="198774" y="222551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69118" tIns="654194" rIns="1589262" bIns="1480814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一、个人简介</a:t>
              </a:r>
            </a:p>
          </p:txBody>
        </p:sp>
        <p:sp>
          <p:nvSpPr>
            <p:cNvPr id="12" name="环形箭头 11"/>
            <p:cNvSpPr/>
            <p:nvPr/>
          </p:nvSpPr>
          <p:spPr>
            <a:xfrm>
              <a:off x="2726731" y="1890747"/>
              <a:ext cx="3334731" cy="3334731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cene3d>
              <a:camera prst="orthographicFront"/>
              <a:lightRig rig="flat" dir="t"/>
            </a:scene3d>
            <a:sp3d z="127000" prstMaterial="plastic">
              <a:bevelT w="50800" h="50800"/>
              <a:bevelB w="25400" h="25400" prst="angle"/>
            </a:sp3d>
          </p:spPr>
          <p:style>
            <a:lnRef idx="0">
              <a:schemeClr val="accent6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230938" y="214313"/>
            <a:ext cx="234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一、个人简介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decel="10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decel="100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3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33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8E9EC"/>
              </a:clrFrom>
              <a:clrTo>
                <a:srgbClr val="D8E9E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593725" y="-1536700"/>
            <a:ext cx="1547813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6"/>
          <p:cNvSpPr>
            <a:spLocks noChangeArrowheads="1"/>
          </p:cNvSpPr>
          <p:nvPr/>
        </p:nvSpPr>
        <p:spPr bwMode="auto">
          <a:xfrm>
            <a:off x="-1331913" y="557213"/>
            <a:ext cx="91440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6387" name="矩形 8"/>
          <p:cNvSpPr>
            <a:spLocks noChangeArrowheads="1"/>
          </p:cNvSpPr>
          <p:nvPr/>
        </p:nvSpPr>
        <p:spPr bwMode="auto">
          <a:xfrm>
            <a:off x="6230938" y="214313"/>
            <a:ext cx="234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一、个人简介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2987675" y="1916113"/>
            <a:ext cx="3335338" cy="3335337"/>
            <a:chOff x="2849448" y="1890747"/>
            <a:chExt cx="3334731" cy="3334731"/>
          </a:xfrm>
        </p:grpSpPr>
        <p:sp>
          <p:nvSpPr>
            <p:cNvPr id="7" name="任意多边形 6"/>
            <p:cNvSpPr/>
            <p:nvPr/>
          </p:nvSpPr>
          <p:spPr>
            <a:xfrm>
              <a:off x="3032896" y="2074440"/>
              <a:ext cx="2967346" cy="2967346"/>
            </a:xfrm>
            <a:custGeom>
              <a:avLst/>
              <a:gdLst>
                <a:gd name="connsiteX0" fmla="*/ 1483673 w 2967346"/>
                <a:gd name="connsiteY0" fmla="*/ 0 h 2967346"/>
                <a:gd name="connsiteX1" fmla="*/ 2768572 w 2967346"/>
                <a:gd name="connsiteY1" fmla="*/ 741836 h 2967346"/>
                <a:gd name="connsiteX2" fmla="*/ 2768572 w 2967346"/>
                <a:gd name="connsiteY2" fmla="*/ 2225509 h 2967346"/>
                <a:gd name="connsiteX3" fmla="*/ 1483673 w 2967346"/>
                <a:gd name="connsiteY3" fmla="*/ 1483673 h 2967346"/>
                <a:gd name="connsiteX4" fmla="*/ 1483673 w 2967346"/>
                <a:gd name="connsiteY4" fmla="*/ 0 h 296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7346" h="2967346">
                  <a:moveTo>
                    <a:pt x="1483673" y="0"/>
                  </a:moveTo>
                  <a:cubicBezTo>
                    <a:pt x="2013738" y="0"/>
                    <a:pt x="2503539" y="282786"/>
                    <a:pt x="2768572" y="741836"/>
                  </a:cubicBezTo>
                  <a:cubicBezTo>
                    <a:pt x="3033605" y="1200886"/>
                    <a:pt x="3033605" y="1766459"/>
                    <a:pt x="2768572" y="2225509"/>
                  </a:cubicBezTo>
                  <a:lnTo>
                    <a:pt x="1483673" y="1483673"/>
                  </a:lnTo>
                  <a:lnTo>
                    <a:pt x="1483673" y="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589262" tIns="654194" rIns="369118" bIns="1480814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二、主要事迹</a:t>
              </a:r>
            </a:p>
          </p:txBody>
        </p:sp>
        <p:sp>
          <p:nvSpPr>
            <p:cNvPr id="10" name="环形箭头 9"/>
            <p:cNvSpPr/>
            <p:nvPr/>
          </p:nvSpPr>
          <p:spPr>
            <a:xfrm>
              <a:off x="2849448" y="1890747"/>
              <a:ext cx="3334731" cy="3334731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cene3d>
              <a:camera prst="orthographicFront"/>
              <a:lightRig rig="flat" dir="t"/>
            </a:scene3d>
            <a:sp3d z="127000" prstMaterial="plastic">
              <a:bevelT w="50800" h="50800"/>
              <a:bevelB w="25400" h="25400" prst="angle"/>
            </a:sp3d>
          </p:spPr>
          <p:style>
            <a:lnRef idx="0">
              <a:schemeClr val="accent6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2916238" y="2060575"/>
            <a:ext cx="3333750" cy="3335338"/>
            <a:chOff x="2788090" y="1996536"/>
            <a:chExt cx="3334731" cy="3334731"/>
          </a:xfrm>
        </p:grpSpPr>
        <p:sp>
          <p:nvSpPr>
            <p:cNvPr id="8" name="任意多边形 7"/>
            <p:cNvSpPr/>
            <p:nvPr/>
          </p:nvSpPr>
          <p:spPr>
            <a:xfrm>
              <a:off x="2971782" y="2180416"/>
              <a:ext cx="2967346" cy="2967346"/>
            </a:xfrm>
            <a:custGeom>
              <a:avLst/>
              <a:gdLst>
                <a:gd name="connsiteX0" fmla="*/ 2768572 w 2967346"/>
                <a:gd name="connsiteY0" fmla="*/ 2225510 h 2967346"/>
                <a:gd name="connsiteX1" fmla="*/ 1483673 w 2967346"/>
                <a:gd name="connsiteY1" fmla="*/ 2967347 h 2967346"/>
                <a:gd name="connsiteX2" fmla="*/ 198774 w 2967346"/>
                <a:gd name="connsiteY2" fmla="*/ 2225511 h 2967346"/>
                <a:gd name="connsiteX3" fmla="*/ 1483673 w 2967346"/>
                <a:gd name="connsiteY3" fmla="*/ 1483673 h 2967346"/>
                <a:gd name="connsiteX4" fmla="*/ 2768572 w 2967346"/>
                <a:gd name="connsiteY4" fmla="*/ 2225510 h 296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7346" h="2967346">
                  <a:moveTo>
                    <a:pt x="2768572" y="2225510"/>
                  </a:moveTo>
                  <a:cubicBezTo>
                    <a:pt x="2503539" y="2684560"/>
                    <a:pt x="2013739" y="2967347"/>
                    <a:pt x="1483673" y="2967347"/>
                  </a:cubicBezTo>
                  <a:cubicBezTo>
                    <a:pt x="953608" y="2967347"/>
                    <a:pt x="463807" y="2684561"/>
                    <a:pt x="198774" y="2225511"/>
                  </a:cubicBezTo>
                  <a:lnTo>
                    <a:pt x="1483673" y="1483673"/>
                  </a:lnTo>
                  <a:lnTo>
                    <a:pt x="2768572" y="222551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31911" tIns="1950643" rIns="696586" bIns="290341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三、精益求精</a:t>
              </a:r>
              <a:endParaRPr lang="en-US" altLang="zh-CN" sz="2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环形箭头 10"/>
            <p:cNvSpPr/>
            <p:nvPr/>
          </p:nvSpPr>
          <p:spPr>
            <a:xfrm>
              <a:off x="2788090" y="1996536"/>
              <a:ext cx="3334731" cy="333473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cene3d>
              <a:camera prst="orthographicFront"/>
              <a:lightRig rig="flat" dir="t"/>
            </a:scene3d>
            <a:sp3d z="127000" prstMaterial="plastic">
              <a:bevelT w="50800" h="50800"/>
              <a:bevelB w="25400" h="25400" prst="angle"/>
            </a:sp3d>
          </p:spPr>
          <p:style>
            <a:lnRef idx="0">
              <a:schemeClr val="accent6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2820988" y="1966913"/>
            <a:ext cx="3335337" cy="3333750"/>
            <a:chOff x="2726731" y="1890747"/>
            <a:chExt cx="3334731" cy="3334731"/>
          </a:xfrm>
        </p:grpSpPr>
        <p:sp>
          <p:nvSpPr>
            <p:cNvPr id="9" name="任意多边形 8"/>
            <p:cNvSpPr/>
            <p:nvPr/>
          </p:nvSpPr>
          <p:spPr>
            <a:xfrm>
              <a:off x="2910669" y="2074440"/>
              <a:ext cx="2967346" cy="2967346"/>
            </a:xfrm>
            <a:custGeom>
              <a:avLst/>
              <a:gdLst>
                <a:gd name="connsiteX0" fmla="*/ 198774 w 2967346"/>
                <a:gd name="connsiteY0" fmla="*/ 2225510 h 2967346"/>
                <a:gd name="connsiteX1" fmla="*/ 198774 w 2967346"/>
                <a:gd name="connsiteY1" fmla="*/ 741837 h 2967346"/>
                <a:gd name="connsiteX2" fmla="*/ 1483673 w 2967346"/>
                <a:gd name="connsiteY2" fmla="*/ 0 h 2967346"/>
                <a:gd name="connsiteX3" fmla="*/ 1483673 w 2967346"/>
                <a:gd name="connsiteY3" fmla="*/ 1483673 h 2967346"/>
                <a:gd name="connsiteX4" fmla="*/ 198774 w 2967346"/>
                <a:gd name="connsiteY4" fmla="*/ 2225510 h 296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7346" h="2967346">
                  <a:moveTo>
                    <a:pt x="198774" y="2225510"/>
                  </a:moveTo>
                  <a:cubicBezTo>
                    <a:pt x="-66259" y="1766460"/>
                    <a:pt x="-66259" y="1200887"/>
                    <a:pt x="198774" y="741837"/>
                  </a:cubicBezTo>
                  <a:cubicBezTo>
                    <a:pt x="463807" y="282787"/>
                    <a:pt x="953607" y="0"/>
                    <a:pt x="1483673" y="0"/>
                  </a:cubicBezTo>
                  <a:lnTo>
                    <a:pt x="1483673" y="1483673"/>
                  </a:lnTo>
                  <a:lnTo>
                    <a:pt x="198774" y="222551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69118" tIns="654194" rIns="1589262" bIns="1480814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一、个人简介</a:t>
              </a:r>
            </a:p>
          </p:txBody>
        </p:sp>
        <p:sp>
          <p:nvSpPr>
            <p:cNvPr id="12" name="环形箭头 11"/>
            <p:cNvSpPr/>
            <p:nvPr/>
          </p:nvSpPr>
          <p:spPr>
            <a:xfrm>
              <a:off x="2726731" y="1890747"/>
              <a:ext cx="3334731" cy="3334731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cene3d>
              <a:camera prst="orthographicFront"/>
              <a:lightRig rig="flat" dir="t"/>
            </a:scene3d>
            <a:sp3d z="127000" prstMaterial="plastic">
              <a:bevelT w="50800" h="50800"/>
              <a:bevelB w="25400" h="25400" prst="angle"/>
            </a:sp3d>
          </p:spPr>
          <p:style>
            <a:lnRef idx="0">
              <a:schemeClr val="accent6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230938" y="214313"/>
            <a:ext cx="234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二、主要事迹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decel="100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decel="100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3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33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16"/>
          <p:cNvSpPr>
            <a:spLocks noChangeArrowheads="1"/>
          </p:cNvSpPr>
          <p:nvPr/>
        </p:nvSpPr>
        <p:spPr bwMode="auto">
          <a:xfrm>
            <a:off x="2649538" y="2205038"/>
            <a:ext cx="4659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精勤求学，在学习中完善自我</a:t>
            </a:r>
          </a:p>
        </p:txBody>
      </p:sp>
      <p:sp>
        <p:nvSpPr>
          <p:cNvPr id="35" name="AutoShape 3"/>
          <p:cNvSpPr>
            <a:spLocks noChangeArrowheads="1"/>
          </p:cNvSpPr>
          <p:nvPr/>
        </p:nvSpPr>
        <p:spPr bwMode="auto">
          <a:xfrm>
            <a:off x="1835697" y="2193734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1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36" name="Rectangle 16"/>
          <p:cNvSpPr>
            <a:spLocks noChangeArrowheads="1"/>
          </p:cNvSpPr>
          <p:nvPr/>
        </p:nvSpPr>
        <p:spPr bwMode="auto">
          <a:xfrm>
            <a:off x="2601913" y="3878263"/>
            <a:ext cx="53800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果毅力行，在实践中检验自我</a:t>
            </a:r>
          </a:p>
        </p:txBody>
      </p:sp>
      <p:sp>
        <p:nvSpPr>
          <p:cNvPr id="37" name="AutoShape 3"/>
          <p:cNvSpPr>
            <a:spLocks noChangeArrowheads="1"/>
          </p:cNvSpPr>
          <p:nvPr/>
        </p:nvSpPr>
        <p:spPr bwMode="auto">
          <a:xfrm>
            <a:off x="1847033" y="3066821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2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2601913" y="4756150"/>
            <a:ext cx="46466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忠恕任事，在工作中锤炼自我</a:t>
            </a:r>
          </a:p>
        </p:txBody>
      </p:sp>
      <p:sp>
        <p:nvSpPr>
          <p:cNvPr id="39" name="AutoShape 3"/>
          <p:cNvSpPr>
            <a:spLocks noChangeArrowheads="1"/>
          </p:cNvSpPr>
          <p:nvPr/>
        </p:nvSpPr>
        <p:spPr bwMode="auto">
          <a:xfrm>
            <a:off x="1835697" y="3866821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3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41" name="AutoShape 3"/>
          <p:cNvSpPr>
            <a:spLocks noChangeArrowheads="1"/>
          </p:cNvSpPr>
          <p:nvPr/>
        </p:nvSpPr>
        <p:spPr bwMode="auto">
          <a:xfrm>
            <a:off x="1835697" y="4743694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4</a:t>
            </a:r>
            <a:endParaRPr lang="zh-CN" altLang="zh-CN" sz="160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2649538" y="3078163"/>
            <a:ext cx="5378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敦笃励志，在逆境中超越自我</a:t>
            </a:r>
          </a:p>
        </p:txBody>
      </p:sp>
      <p:sp>
        <p:nvSpPr>
          <p:cNvPr id="18449" name="矩形 49"/>
          <p:cNvSpPr>
            <a:spLocks noChangeArrowheads="1"/>
          </p:cNvSpPr>
          <p:nvPr/>
        </p:nvSpPr>
        <p:spPr bwMode="auto">
          <a:xfrm>
            <a:off x="6230938" y="214313"/>
            <a:ext cx="234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二、主要事迹</a:t>
            </a:r>
          </a:p>
        </p:txBody>
      </p:sp>
      <p:sp>
        <p:nvSpPr>
          <p:cNvPr id="51" name="Rectangle 16"/>
          <p:cNvSpPr>
            <a:spLocks noChangeArrowheads="1"/>
          </p:cNvSpPr>
          <p:nvPr/>
        </p:nvSpPr>
        <p:spPr bwMode="auto">
          <a:xfrm>
            <a:off x="963613" y="1196975"/>
            <a:ext cx="4660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精勤求学，在学习中完善自我</a:t>
            </a:r>
          </a:p>
        </p:txBody>
      </p:sp>
      <p:sp>
        <p:nvSpPr>
          <p:cNvPr id="52" name="AutoShape 3"/>
          <p:cNvSpPr>
            <a:spLocks noChangeArrowheads="1"/>
          </p:cNvSpPr>
          <p:nvPr/>
        </p:nvSpPr>
        <p:spPr bwMode="auto">
          <a:xfrm>
            <a:off x="151183" y="1185517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1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decel="100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decel="100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decel="100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decel="100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decel="100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decel="100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2948E-6 L -0.18403 -0.13873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1" y="-6936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08092E-6 L -0.20989 -0.1489 " pathEditMode="relative" rAng="0" ptsTypes="AA">
                                      <p:cBhvr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03" y="-7445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4" grpId="2"/>
      <p:bldP spid="36" grpId="0"/>
      <p:bldP spid="36" grpId="1"/>
      <p:bldP spid="38" grpId="0"/>
      <p:bldP spid="38" grpId="1"/>
      <p:bldP spid="49" grpId="0"/>
      <p:bldP spid="49" grpId="1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32363" y="3500438"/>
            <a:ext cx="25193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校优秀学生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932363" y="2833688"/>
            <a:ext cx="2447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思源奖学金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932363" y="2205038"/>
            <a:ext cx="2016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开放性实验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003800" y="4202113"/>
            <a:ext cx="29527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行楷"/>
                <a:ea typeface="华文行楷"/>
                <a:cs typeface="华文行楷"/>
              </a:rPr>
              <a:t>xxx</a:t>
            </a:r>
            <a:r>
              <a:rPr lang="zh-CN" altLang="en-US" sz="2800">
                <a:latin typeface="华文行楷"/>
                <a:ea typeface="华文行楷"/>
                <a:cs typeface="华文行楷"/>
              </a:rPr>
              <a:t>学社成员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932363" y="4921250"/>
            <a:ext cx="2376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国家奖学金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95288" y="3429000"/>
            <a:ext cx="5184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华文行楷"/>
                <a:ea typeface="华文行楷"/>
                <a:cs typeface="华文行楷"/>
              </a:rPr>
              <a:t>专业领域里的执着追求：</a:t>
            </a:r>
          </a:p>
        </p:txBody>
      </p:sp>
      <p:sp>
        <p:nvSpPr>
          <p:cNvPr id="19463" name="Rectangle 16"/>
          <p:cNvSpPr>
            <a:spLocks noChangeArrowheads="1"/>
          </p:cNvSpPr>
          <p:nvPr/>
        </p:nvSpPr>
        <p:spPr bwMode="auto">
          <a:xfrm>
            <a:off x="963613" y="1196975"/>
            <a:ext cx="4660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精勤求学，在学习中完善自我</a:t>
            </a:r>
          </a:p>
        </p:txBody>
      </p:sp>
      <p:sp>
        <p:nvSpPr>
          <p:cNvPr id="20" name="AutoShape 3"/>
          <p:cNvSpPr>
            <a:spLocks noChangeArrowheads="1"/>
          </p:cNvSpPr>
          <p:nvPr/>
        </p:nvSpPr>
        <p:spPr bwMode="auto">
          <a:xfrm>
            <a:off x="151183" y="1185517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1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19467" name="矩形 20"/>
          <p:cNvSpPr>
            <a:spLocks noChangeArrowheads="1"/>
          </p:cNvSpPr>
          <p:nvPr/>
        </p:nvSpPr>
        <p:spPr bwMode="auto">
          <a:xfrm>
            <a:off x="6230938" y="214313"/>
            <a:ext cx="234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二、主要事迹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3357563"/>
            <a:ext cx="4464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华文行楷"/>
                <a:ea typeface="华文行楷"/>
                <a:cs typeface="华文行楷"/>
              </a:rPr>
              <a:t>全面发展的内心渴望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067175" y="2133600"/>
            <a:ext cx="23050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文学方面：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067175" y="3429000"/>
            <a:ext cx="2160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体育方面：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067175" y="4724400"/>
            <a:ext cx="2305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其他方面：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084888" y="5300663"/>
            <a:ext cx="18002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心理竞赛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……</a:t>
            </a:r>
            <a:endParaRPr lang="zh-CN" altLang="en-US">
              <a:latin typeface="华文行楷"/>
              <a:ea typeface="华文行楷"/>
              <a:cs typeface="华文行楷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704138" y="3573463"/>
            <a:ext cx="2114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院运动会、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795963" y="2276475"/>
            <a:ext cx="2305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华文行楷"/>
                <a:ea typeface="华文行楷"/>
                <a:cs typeface="华文行楷"/>
              </a:rPr>
              <a:t>«《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货币战争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》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、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»</a:t>
            </a:r>
            <a:endParaRPr lang="zh-CN" altLang="en-US">
              <a:latin typeface="华文行楷"/>
              <a:ea typeface="华文行楷"/>
              <a:cs typeface="华文行楷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875463" y="1908175"/>
            <a:ext cx="1800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华文行楷"/>
                <a:ea typeface="华文行楷"/>
                <a:cs typeface="华文行楷"/>
              </a:rPr>
              <a:t>«《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红与黑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》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、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»</a:t>
            </a:r>
            <a:endParaRPr lang="zh-CN" altLang="en-US">
              <a:latin typeface="华文行楷"/>
              <a:ea typeface="华文行楷"/>
              <a:cs typeface="华文行楷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795963" y="1908175"/>
            <a:ext cx="16557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华文行楷"/>
                <a:ea typeface="华文行楷"/>
                <a:cs typeface="华文行楷"/>
              </a:rPr>
              <a:t>«《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子夜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》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、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308850" y="2266950"/>
            <a:ext cx="1836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华文行楷"/>
                <a:ea typeface="华文行楷"/>
                <a:cs typeface="华文行楷"/>
              </a:rPr>
              <a:t>«《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狼图腾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》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、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»</a:t>
            </a:r>
            <a:endParaRPr lang="zh-CN" altLang="en-US">
              <a:latin typeface="华文行楷"/>
              <a:ea typeface="华文行楷"/>
              <a:cs typeface="华文行楷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804025" y="3203575"/>
            <a:ext cx="2009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足球赛、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011863" y="3213100"/>
            <a:ext cx="12969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篮球赛、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084888" y="4508500"/>
            <a:ext cx="2447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中秋晚会合唱比赛、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084888" y="4868863"/>
            <a:ext cx="2447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新生杯辩论赛、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011863" y="3860800"/>
            <a:ext cx="14398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广播操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……</a:t>
            </a:r>
            <a:endParaRPr lang="zh-CN" altLang="en-US">
              <a:latin typeface="华文行楷"/>
              <a:ea typeface="华文行楷"/>
              <a:cs typeface="华文行楷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011863" y="3573463"/>
            <a:ext cx="21605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新生杯羽毛球赛、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596188" y="3203575"/>
            <a:ext cx="2273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乒乓赛、</a:t>
            </a:r>
          </a:p>
        </p:txBody>
      </p:sp>
      <p:sp>
        <p:nvSpPr>
          <p:cNvPr id="26" name="左大括号 25"/>
          <p:cNvSpPr/>
          <p:nvPr/>
        </p:nvSpPr>
        <p:spPr>
          <a:xfrm>
            <a:off x="3851275" y="2420938"/>
            <a:ext cx="288925" cy="2663825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795963" y="2636838"/>
            <a:ext cx="46799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华文行楷"/>
                <a:ea typeface="华文行楷"/>
                <a:cs typeface="华文行楷"/>
              </a:rPr>
              <a:t>«《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家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》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、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《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春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》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、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《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秋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》»……</a:t>
            </a:r>
          </a:p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20500" name="Rectangle 16"/>
          <p:cNvSpPr>
            <a:spLocks noChangeArrowheads="1"/>
          </p:cNvSpPr>
          <p:nvPr/>
        </p:nvSpPr>
        <p:spPr bwMode="auto">
          <a:xfrm>
            <a:off x="963613" y="1196975"/>
            <a:ext cx="4660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精勤求学，在学习中完善自我</a:t>
            </a:r>
          </a:p>
        </p:txBody>
      </p:sp>
      <p:sp>
        <p:nvSpPr>
          <p:cNvPr id="33" name="AutoShape 3"/>
          <p:cNvSpPr>
            <a:spLocks noChangeArrowheads="1"/>
          </p:cNvSpPr>
          <p:nvPr/>
        </p:nvSpPr>
        <p:spPr bwMode="auto">
          <a:xfrm>
            <a:off x="151183" y="1185517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1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20504" name="矩形 33"/>
          <p:cNvSpPr>
            <a:spLocks noChangeArrowheads="1"/>
          </p:cNvSpPr>
          <p:nvPr/>
        </p:nvSpPr>
        <p:spPr bwMode="auto">
          <a:xfrm>
            <a:off x="6230938" y="214313"/>
            <a:ext cx="234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二、主要事迹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 animBg="1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16"/>
          <p:cNvSpPr>
            <a:spLocks noChangeArrowheads="1"/>
          </p:cNvSpPr>
          <p:nvPr/>
        </p:nvSpPr>
        <p:spPr bwMode="auto">
          <a:xfrm>
            <a:off x="2649538" y="2205038"/>
            <a:ext cx="4659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精勤求学，在学习中完善自我</a:t>
            </a:r>
          </a:p>
        </p:txBody>
      </p:sp>
      <p:sp>
        <p:nvSpPr>
          <p:cNvPr id="35" name="AutoShape 3"/>
          <p:cNvSpPr>
            <a:spLocks noChangeArrowheads="1"/>
          </p:cNvSpPr>
          <p:nvPr/>
        </p:nvSpPr>
        <p:spPr bwMode="auto">
          <a:xfrm>
            <a:off x="1835697" y="2193734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1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36" name="Rectangle 16"/>
          <p:cNvSpPr>
            <a:spLocks noChangeArrowheads="1"/>
          </p:cNvSpPr>
          <p:nvPr/>
        </p:nvSpPr>
        <p:spPr bwMode="auto">
          <a:xfrm>
            <a:off x="2601913" y="3878263"/>
            <a:ext cx="53800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果毅力行，在实践中检验自我</a:t>
            </a:r>
          </a:p>
        </p:txBody>
      </p:sp>
      <p:sp>
        <p:nvSpPr>
          <p:cNvPr id="37" name="AutoShape 3"/>
          <p:cNvSpPr>
            <a:spLocks noChangeArrowheads="1"/>
          </p:cNvSpPr>
          <p:nvPr/>
        </p:nvSpPr>
        <p:spPr bwMode="auto">
          <a:xfrm>
            <a:off x="1847033" y="3066821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2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2601913" y="4756150"/>
            <a:ext cx="46466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忠恕任事，在工作中锤炼自我</a:t>
            </a:r>
          </a:p>
        </p:txBody>
      </p:sp>
      <p:sp>
        <p:nvSpPr>
          <p:cNvPr id="39" name="AutoShape 3"/>
          <p:cNvSpPr>
            <a:spLocks noChangeArrowheads="1"/>
          </p:cNvSpPr>
          <p:nvPr/>
        </p:nvSpPr>
        <p:spPr bwMode="auto">
          <a:xfrm>
            <a:off x="1835697" y="3866821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3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41" name="AutoShape 3"/>
          <p:cNvSpPr>
            <a:spLocks noChangeArrowheads="1"/>
          </p:cNvSpPr>
          <p:nvPr/>
        </p:nvSpPr>
        <p:spPr bwMode="auto">
          <a:xfrm>
            <a:off x="1835697" y="4743694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4</a:t>
            </a:r>
            <a:endParaRPr lang="zh-CN" altLang="zh-CN" sz="160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2649538" y="3078163"/>
            <a:ext cx="5378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敦笃励志，在逆境中超越自我</a:t>
            </a:r>
          </a:p>
        </p:txBody>
      </p:sp>
      <p:sp>
        <p:nvSpPr>
          <p:cNvPr id="22545" name="矩形 49"/>
          <p:cNvSpPr>
            <a:spLocks noChangeArrowheads="1"/>
          </p:cNvSpPr>
          <p:nvPr/>
        </p:nvSpPr>
        <p:spPr bwMode="auto">
          <a:xfrm>
            <a:off x="6230938" y="214313"/>
            <a:ext cx="234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二、主要事迹</a:t>
            </a:r>
          </a:p>
        </p:txBody>
      </p:sp>
      <p:sp>
        <p:nvSpPr>
          <p:cNvPr id="15" name="AutoShape 3"/>
          <p:cNvSpPr>
            <a:spLocks noChangeArrowheads="1"/>
          </p:cNvSpPr>
          <p:nvPr/>
        </p:nvSpPr>
        <p:spPr bwMode="auto">
          <a:xfrm>
            <a:off x="241771" y="1184832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2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1042988" y="1196975"/>
            <a:ext cx="53800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敦笃励志，在逆境中超越自我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decel="100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decel="100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decel="100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decel="100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decel="100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decel="100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0694 L -0.18125 -0.27315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53" y="-14005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59259E-6 L -0.17829 -0.26597 " pathEditMode="relative" rAng="0" ptsTypes="AA">
                                      <p:cBhvr>
                                        <p:cTn id="9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24" y="-1331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6" grpId="0"/>
      <p:bldP spid="36" grpId="1"/>
      <p:bldP spid="38" grpId="0"/>
      <p:bldP spid="38" grpId="1"/>
      <p:bldP spid="49" grpId="0"/>
      <p:bldP spid="49" grpId="1"/>
      <p:bldP spid="49" grpId="2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339975" y="1628775"/>
            <a:ext cx="23034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生活方面：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339975" y="2636838"/>
            <a:ext cx="2160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思想方面：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339975" y="3986213"/>
            <a:ext cx="230346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学习方面：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995738" y="4797425"/>
            <a:ext cx="1800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华文行楷"/>
                <a:ea typeface="华文行楷"/>
                <a:cs typeface="华文行楷"/>
              </a:rPr>
              <a:t>XX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演讲社社员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580063" y="2700338"/>
            <a:ext cx="1439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云南干旱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851275" y="1700213"/>
            <a:ext cx="2305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华文行楷"/>
                <a:ea typeface="华文行楷"/>
                <a:cs typeface="华文行楷"/>
              </a:rPr>
              <a:t>«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勤工助学</a:t>
            </a:r>
            <a:r>
              <a:rPr lang="en-US" altLang="zh-CN">
                <a:latin typeface="华文行楷"/>
                <a:ea typeface="华文行楷"/>
                <a:cs typeface="华文行楷"/>
              </a:rPr>
              <a:t>»</a:t>
            </a:r>
            <a:endParaRPr lang="zh-CN" altLang="en-US">
              <a:latin typeface="华文行楷"/>
              <a:ea typeface="华文行楷"/>
              <a:cs typeface="华文行楷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580063" y="2349500"/>
            <a:ext cx="1368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首批团员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95738" y="2349500"/>
            <a:ext cx="12969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少先队员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995738" y="4076700"/>
            <a:ext cx="2447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英语四六级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735638" y="4057650"/>
            <a:ext cx="2447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华文楷体"/>
                <a:ea typeface="华文楷体"/>
                <a:cs typeface="华文楷体"/>
              </a:rPr>
              <a:t>GRE</a:t>
            </a:r>
            <a:endParaRPr lang="zh-CN" altLang="en-US">
              <a:latin typeface="华文楷体"/>
              <a:ea typeface="华文楷体"/>
              <a:cs typeface="华文楷体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995738" y="3141663"/>
            <a:ext cx="1439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留守儿童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995738" y="2708275"/>
            <a:ext cx="2160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汶川地震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129463" y="2349500"/>
            <a:ext cx="1546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中学党员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411413" y="5229225"/>
            <a:ext cx="2305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行楷"/>
                <a:ea typeface="华文行楷"/>
                <a:cs typeface="华文行楷"/>
              </a:rPr>
              <a:t>工作方面：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71438" y="3492500"/>
            <a:ext cx="1908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华文行楷"/>
                <a:ea typeface="华文行楷"/>
                <a:cs typeface="华文行楷"/>
              </a:rPr>
              <a:t>敦笃励志</a:t>
            </a:r>
          </a:p>
        </p:txBody>
      </p:sp>
      <p:sp>
        <p:nvSpPr>
          <p:cNvPr id="24" name="左大括号 23"/>
          <p:cNvSpPr/>
          <p:nvPr/>
        </p:nvSpPr>
        <p:spPr>
          <a:xfrm>
            <a:off x="1908175" y="1916113"/>
            <a:ext cx="431800" cy="3673475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580063" y="3132138"/>
            <a:ext cx="18716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陕西儿童福利院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867400" y="5141913"/>
            <a:ext cx="180022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秘书部部长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990975" y="5508625"/>
            <a:ext cx="1800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心理委员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970338" y="5157788"/>
            <a:ext cx="1800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华文行楷"/>
                <a:ea typeface="华文行楷"/>
                <a:cs typeface="华文行楷"/>
              </a:rPr>
              <a:t>XX</a:t>
            </a:r>
            <a:r>
              <a:rPr lang="zh-CN" altLang="en-US">
                <a:latin typeface="华文行楷"/>
                <a:ea typeface="华文行楷"/>
                <a:cs typeface="华文行楷"/>
              </a:rPr>
              <a:t>书社干事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142038" y="4786313"/>
            <a:ext cx="18002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优秀干事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519738" y="5476875"/>
            <a:ext cx="180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班长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976688" y="5876925"/>
            <a:ext cx="180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党支部副书记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932488" y="5862638"/>
            <a:ext cx="1800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党支部书记</a:t>
            </a:r>
          </a:p>
        </p:txBody>
      </p:sp>
      <p:cxnSp>
        <p:nvCxnSpPr>
          <p:cNvPr id="33" name="直接箭头连接符 32"/>
          <p:cNvCxnSpPr/>
          <p:nvPr/>
        </p:nvCxnSpPr>
        <p:spPr>
          <a:xfrm>
            <a:off x="5076825" y="2492375"/>
            <a:ext cx="50323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>
            <a:off x="6659563" y="2492375"/>
            <a:ext cx="5048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5076825" y="2852738"/>
            <a:ext cx="50323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5076825" y="3284538"/>
            <a:ext cx="50323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>
            <a:off x="5765800" y="3860800"/>
            <a:ext cx="50323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>
            <a:off x="5430838" y="5300663"/>
            <a:ext cx="5032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>
            <a:off x="5689600" y="4972050"/>
            <a:ext cx="50323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5459413" y="6046788"/>
            <a:ext cx="5048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>
            <a:off x="5000625" y="5661025"/>
            <a:ext cx="50323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6227763" y="3675063"/>
            <a:ext cx="2447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英语辩论赛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3995738" y="3686175"/>
            <a:ext cx="18716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华文行楷"/>
                <a:ea typeface="华文行楷"/>
                <a:cs typeface="华文行楷"/>
              </a:rPr>
              <a:t>课堂英语主持人</a:t>
            </a:r>
          </a:p>
        </p:txBody>
      </p:sp>
      <p:cxnSp>
        <p:nvCxnSpPr>
          <p:cNvPr id="44" name="直接箭头连接符 43"/>
          <p:cNvCxnSpPr/>
          <p:nvPr/>
        </p:nvCxnSpPr>
        <p:spPr>
          <a:xfrm>
            <a:off x="5249863" y="4237038"/>
            <a:ext cx="5048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589" name="矩形 44"/>
          <p:cNvSpPr>
            <a:spLocks noChangeArrowheads="1"/>
          </p:cNvSpPr>
          <p:nvPr/>
        </p:nvSpPr>
        <p:spPr bwMode="auto">
          <a:xfrm>
            <a:off x="6230938" y="214313"/>
            <a:ext cx="234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二、主要事迹</a:t>
            </a:r>
          </a:p>
        </p:txBody>
      </p:sp>
      <p:sp>
        <p:nvSpPr>
          <p:cNvPr id="46" name="AutoShape 3"/>
          <p:cNvSpPr>
            <a:spLocks noChangeArrowheads="1"/>
          </p:cNvSpPr>
          <p:nvPr/>
        </p:nvSpPr>
        <p:spPr bwMode="auto">
          <a:xfrm>
            <a:off x="241771" y="1184832"/>
            <a:ext cx="485829" cy="485506"/>
          </a:xfrm>
          <a:prstGeom prst="roundRect">
            <a:avLst>
              <a:gd name="adj" fmla="val 6667"/>
            </a:avLst>
          </a:prstGeom>
          <a:gradFill flip="none" rotWithShape="1">
            <a:gsLst>
              <a:gs pos="0">
                <a:schemeClr val="accent6"/>
              </a:gs>
              <a:gs pos="100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9525" algn="ctr">
            <a:noFill/>
            <a:round/>
            <a:headEnd/>
            <a:tailEnd/>
          </a:ln>
          <a:effectLst>
            <a:outerShdw blurRad="152400" dist="152400" dir="84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contrasting" dir="t"/>
          </a:scene3d>
          <a:sp3d prstMaterial="matte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latin typeface="方正综艺简体" pitchFamily="65" charset="-122"/>
                <a:ea typeface="方正综艺简体" pitchFamily="65" charset="-122"/>
              </a:rPr>
              <a:t>2</a:t>
            </a:r>
            <a:endParaRPr lang="zh-CN" altLang="zh-CN" sz="1600" dirty="0">
              <a:solidFill>
                <a:schemeClr val="bg1"/>
              </a:solidFill>
              <a:latin typeface="方正综艺简体" pitchFamily="65" charset="-122"/>
              <a:ea typeface="方正综艺简体" pitchFamily="65" charset="-122"/>
            </a:endParaRPr>
          </a:p>
        </p:txBody>
      </p:sp>
      <p:sp>
        <p:nvSpPr>
          <p:cNvPr id="23593" name="Rectangle 16"/>
          <p:cNvSpPr>
            <a:spLocks noChangeArrowheads="1"/>
          </p:cNvSpPr>
          <p:nvPr/>
        </p:nvSpPr>
        <p:spPr bwMode="auto">
          <a:xfrm>
            <a:off x="1042988" y="1196975"/>
            <a:ext cx="53800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敦笃励志，在逆境中超越自我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42" grpId="0"/>
      <p:bldP spid="4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752</Words>
  <Application>Microsoft Office PowerPoint</Application>
  <PresentationFormat>全屏显示(4:3)</PresentationFormat>
  <Paragraphs>175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方正综艺简体</vt:lpstr>
      <vt:lpstr>黑体</vt:lpstr>
      <vt:lpstr>华文彩云</vt:lpstr>
      <vt:lpstr>华文行楷</vt:lpstr>
      <vt:lpstr>华文琥珀</vt:lpstr>
      <vt:lpstr>华文楷体</vt:lpstr>
      <vt:lpstr>宋体</vt:lpstr>
      <vt:lpstr>微软雅黑</vt:lpstr>
      <vt:lpstr>Arial</vt:lpstr>
      <vt:lpstr>Calibri</vt:lpstr>
      <vt:lpstr>Office 主题</vt:lpstr>
      <vt:lpstr>默认设计模板</vt:lpstr>
      <vt:lpstr>    “优秀学生标兵”评选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“优秀学生标兵”评选</dc:title>
  <cp:lastModifiedBy>a</cp:lastModifiedBy>
  <cp:revision>2</cp:revision>
  <dcterms:created xsi:type="dcterms:W3CDTF">2011-10-20T16:12:44Z</dcterms:created>
  <dcterms:modified xsi:type="dcterms:W3CDTF">2015-02-10T02:22:17Z</dcterms:modified>
</cp:coreProperties>
</file>