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1" r:id="rId6"/>
    <p:sldId id="260" r:id="rId7"/>
    <p:sldId id="262" r:id="rId8"/>
    <p:sldId id="263" r:id="rId9"/>
    <p:sldId id="265" r:id="rId10"/>
    <p:sldId id="266" r:id="rId11"/>
    <p:sldId id="267" r:id="rId12"/>
    <p:sldId id="268" r:id="rId13"/>
    <p:sldId id="264" r:id="rId14"/>
    <p:sldId id="269" r:id="rId15"/>
    <p:sldId id="273" r:id="rId1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66">
          <p15:clr>
            <a:srgbClr val="A4A3A4"/>
          </p15:clr>
        </p15:guide>
        <p15:guide id="2" orient="horz" pos="2981">
          <p15:clr>
            <a:srgbClr val="A4A3A4"/>
          </p15:clr>
        </p15:guide>
        <p15:guide id="3" orient="horz" pos="2210">
          <p15:clr>
            <a:srgbClr val="A4A3A4"/>
          </p15:clr>
        </p15:guide>
        <p15:guide id="4" orient="horz" pos="2709">
          <p15:clr>
            <a:srgbClr val="A4A3A4"/>
          </p15:clr>
        </p15:guide>
        <p15:guide id="5" orient="horz" pos="259">
          <p15:clr>
            <a:srgbClr val="A4A3A4"/>
          </p15:clr>
        </p15:guide>
        <p15:guide id="6" pos="5284">
          <p15:clr>
            <a:srgbClr val="A4A3A4"/>
          </p15:clr>
        </p15:guide>
        <p15:guide id="7" pos="4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9" autoAdjust="0"/>
    <p:restoredTop sz="94660"/>
  </p:normalViewPr>
  <p:slideViewPr>
    <p:cSldViewPr>
      <p:cViewPr varScale="1">
        <p:scale>
          <a:sx n="115" d="100"/>
          <a:sy n="115" d="100"/>
        </p:scale>
        <p:origin x="516" y="102"/>
      </p:cViewPr>
      <p:guideLst>
        <p:guide orient="horz" pos="1166"/>
        <p:guide orient="horz" pos="2981"/>
        <p:guide orient="horz" pos="2210"/>
        <p:guide orient="horz" pos="2709"/>
        <p:guide orient="horz" pos="259"/>
        <p:guide pos="5284"/>
        <p:guide pos="4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A6603D-70DC-4439-B69E-A79A7650959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72014-0F5B-496C-B591-5EBCF30FDA4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490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CB4F0-30E0-4EC9-A4A9-C80E6ACC595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842AD-26F3-4087-A985-2F931D211D4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16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B4D908-70C5-4F20-AA51-1E66260DAFF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55233-BDB6-4C55-A850-DB804AFCB43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2403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DF88CE-7F2E-4703-99F6-2DB02FF52343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F254B-058B-4102-AFEA-09B82E67896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121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9" y="1260872"/>
            <a:ext cx="386873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9" y="1878806"/>
            <a:ext cx="3868737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788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75805-ED79-4FC0-BBF1-A46A744163E1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B436C-C90F-4FD3-8E2A-E49421E6FEB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273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5A4404-2B69-4F61-84FA-19D05814E956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D384C-EE51-4318-A85B-EEF7050023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7433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788FF-B72A-4C75-A635-A75ED61E822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FBBE5-D142-4930-A071-288F7491327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7515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4B53D-08D9-4715-84F3-A01E427AF4B8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65965E-0EC1-4CA0-8301-E910D05C54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93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58BBC5-0A67-4CED-B2C3-7C9536AB43C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72492-12A1-4328-8803-ED19539CFAA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4116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3173B2-1C57-4A1A-8A8A-B7B068A8312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D055-A9EA-4FA3-9A75-0580F5A0CC4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2792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1D3A8D-8767-4F26-A44D-B17E0D39DE4B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458EA-2117-4278-A256-DA5BF8665CB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901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3BA4F5BA-2273-4211-95F9-CD36E9F8D66F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2015/2/9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B5B92394-12D8-424E-8836-0548A620A32D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52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ptbz.com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707631"/>
            <a:ext cx="38884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smtClean="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rPr>
              <a:t>季度报告</a:t>
            </a:r>
            <a:endParaRPr lang="zh-CN" altLang="en-US" sz="6600">
              <a:solidFill>
                <a:schemeClr val="bg1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756432" y="2571750"/>
            <a:ext cx="7632000" cy="0"/>
          </a:xfrm>
          <a:prstGeom prst="line">
            <a:avLst/>
          </a:prstGeom>
          <a:ln w="28575">
            <a:solidFill>
              <a:srgbClr val="4AC5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36274" y="1857220"/>
            <a:ext cx="196316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solidFill>
                  <a:srgbClr val="4AC5FF"/>
                </a:solidFill>
                <a:latin typeface="方正粗圆简体" pitchFamily="65" charset="-122"/>
                <a:ea typeface="方正粗圆简体" pitchFamily="65" charset="-122"/>
              </a:rPr>
              <a:t>业绩总结</a:t>
            </a:r>
            <a:endParaRPr lang="zh-CN" altLang="en-US" sz="2800">
              <a:solidFill>
                <a:srgbClr val="4AC5FF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8631" y="2743122"/>
            <a:ext cx="275524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rPr>
              <a:t>未来公司发展</a:t>
            </a:r>
            <a:endParaRPr lang="zh-CN" altLang="en-US" sz="2800">
              <a:solidFill>
                <a:schemeClr val="bg1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8631" y="3196039"/>
            <a:ext cx="312846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rgbClr val="4AC5FF"/>
                </a:solidFill>
                <a:latin typeface="方正粗圆简体" pitchFamily="65" charset="-122"/>
                <a:ea typeface="方正粗圆简体" pitchFamily="65" charset="-122"/>
              </a:rPr>
              <a:t>务实  勤劳  进步  发展  创新 </a:t>
            </a:r>
            <a:endParaRPr lang="zh-CN" altLang="en-US">
              <a:solidFill>
                <a:srgbClr val="4AC5FF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430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154260"/>
            <a:ext cx="1637650" cy="158948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656839" y="2049779"/>
            <a:ext cx="2441694" cy="1043943"/>
            <a:chOff x="656839" y="1975161"/>
            <a:chExt cx="2441694" cy="1043943"/>
          </a:xfrm>
        </p:grpSpPr>
        <p:sp>
          <p:nvSpPr>
            <p:cNvPr id="6" name="TextBox 5"/>
            <p:cNvSpPr txBox="1"/>
            <p:nvPr/>
          </p:nvSpPr>
          <p:spPr>
            <a:xfrm>
              <a:off x="656839" y="1975161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>
                  <a:solidFill>
                    <a:schemeClr val="bg1"/>
                  </a:solidFill>
                  <a:latin typeface="方正粗圆简体" pitchFamily="65" charset="-122"/>
                  <a:ea typeface="方正粗圆简体" pitchFamily="65" charset="-122"/>
                </a:rPr>
                <a:t>网络直销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57410" y="2649772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mtClean="0">
                  <a:solidFill>
                    <a:srgbClr val="4AC5FF"/>
                  </a:solidFill>
                  <a:latin typeface="微软雅黑" pitchFamily="34" charset="-122"/>
                  <a:ea typeface="微软雅黑" pitchFamily="34" charset="-122"/>
                </a:rPr>
                <a:t>第一季度</a:t>
              </a:r>
              <a:endParaRPr lang="zh-CN" altLang="en-US" b="1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3713953" y="411163"/>
            <a:ext cx="0" cy="4319800"/>
          </a:xfrm>
          <a:prstGeom prst="line">
            <a:avLst/>
          </a:prstGeom>
          <a:ln w="28575">
            <a:solidFill>
              <a:srgbClr val="4AC5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云形 8"/>
          <p:cNvSpPr/>
          <p:nvPr/>
        </p:nvSpPr>
        <p:spPr>
          <a:xfrm>
            <a:off x="4405015" y="427851"/>
            <a:ext cx="3933703" cy="2997599"/>
          </a:xfrm>
          <a:prstGeom prst="cloud">
            <a:avLst/>
          </a:prstGeom>
          <a:noFill/>
          <a:ln w="38100">
            <a:solidFill>
              <a:srgbClr val="4AC5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903473" y="1044481"/>
            <a:ext cx="29862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电话客服主要去各个需求市场推销销售本公司的产品，每天业务员都要外出与客户进行交流合作他们注重的是时间和效率，以最短的时间争取最大的力量。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218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616483"/>
            <a:ext cx="1825690" cy="1234298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656839" y="2049779"/>
            <a:ext cx="2441694" cy="1043943"/>
            <a:chOff x="656839" y="1975161"/>
            <a:chExt cx="2441694" cy="1043943"/>
          </a:xfrm>
        </p:grpSpPr>
        <p:sp>
          <p:nvSpPr>
            <p:cNvPr id="6" name="TextBox 5"/>
            <p:cNvSpPr txBox="1"/>
            <p:nvPr/>
          </p:nvSpPr>
          <p:spPr>
            <a:xfrm>
              <a:off x="656839" y="1975161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smtClean="0">
                  <a:solidFill>
                    <a:schemeClr val="bg1"/>
                  </a:solidFill>
                  <a:latin typeface="方正粗圆简体" pitchFamily="65" charset="-122"/>
                  <a:ea typeface="方正粗圆简体" pitchFamily="65" charset="-122"/>
                </a:rPr>
                <a:t>股票股息</a:t>
              </a:r>
              <a:endParaRPr lang="zh-CN" altLang="en-US" sz="440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57410" y="2649772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mtClean="0">
                  <a:solidFill>
                    <a:srgbClr val="4AC5FF"/>
                  </a:solidFill>
                  <a:latin typeface="微软雅黑" pitchFamily="34" charset="-122"/>
                  <a:ea typeface="微软雅黑" pitchFamily="34" charset="-122"/>
                </a:rPr>
                <a:t>第一季度</a:t>
              </a:r>
              <a:endParaRPr lang="zh-CN" altLang="en-US" b="1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3713953" y="411163"/>
            <a:ext cx="0" cy="4319800"/>
          </a:xfrm>
          <a:prstGeom prst="line">
            <a:avLst/>
          </a:prstGeom>
          <a:ln w="28575">
            <a:solidFill>
              <a:srgbClr val="4AC5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太阳形 9"/>
          <p:cNvSpPr/>
          <p:nvPr/>
        </p:nvSpPr>
        <p:spPr>
          <a:xfrm rot="1152052">
            <a:off x="4489788" y="327404"/>
            <a:ext cx="3960440" cy="3960440"/>
          </a:xfrm>
          <a:prstGeom prst="sun">
            <a:avLst>
              <a:gd name="adj" fmla="val 15879"/>
            </a:avLst>
          </a:prstGeom>
          <a:noFill/>
          <a:ln w="38100">
            <a:solidFill>
              <a:srgbClr val="4AC5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418680" y="1465613"/>
            <a:ext cx="2177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每天业务员都要外出与客户进行交流合作他们注重的是时间和效率，以最短的时间争取最大的力量。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035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6956" y="195486"/>
            <a:ext cx="31341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smtClean="0">
                <a:solidFill>
                  <a:srgbClr val="4AC5FF"/>
                </a:solidFill>
                <a:latin typeface="方正粗圆简体" pitchFamily="65" charset="-122"/>
                <a:ea typeface="方正粗圆简体" pitchFamily="65" charset="-122"/>
              </a:rPr>
              <a:t>时间</a:t>
            </a:r>
            <a:endParaRPr lang="zh-CN" altLang="en-US" sz="11500" b="1">
              <a:solidFill>
                <a:srgbClr val="4AC5FF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02643" y="195486"/>
            <a:ext cx="31341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>
                <a:solidFill>
                  <a:srgbClr val="4AC5FF"/>
                </a:solidFill>
                <a:latin typeface="方正粗圆简体" pitchFamily="65" charset="-122"/>
                <a:ea typeface="方正粗圆简体" pitchFamily="65" charset="-122"/>
              </a:rPr>
              <a:t>效率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39575" y="358507"/>
            <a:ext cx="10246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smtClean="0">
                <a:solidFill>
                  <a:schemeClr val="bg1"/>
                </a:solidFill>
              </a:rPr>
              <a:t>&amp;</a:t>
            </a:r>
            <a:endParaRPr lang="zh-CN" altLang="en-US" sz="9600">
              <a:solidFill>
                <a:schemeClr val="bg1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56432" y="2044445"/>
            <a:ext cx="7632000" cy="0"/>
          </a:xfrm>
          <a:prstGeom prst="line">
            <a:avLst/>
          </a:prstGeom>
          <a:ln w="28575">
            <a:solidFill>
              <a:srgbClr val="4AC5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50115" y="2500914"/>
            <a:ext cx="6186309" cy="2336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在工作中</a:t>
            </a:r>
            <a:endParaRPr lang="en-US" altLang="zh-CN" b="1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2500"/>
              </a:lnSpc>
            </a:pPr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我们要注重时间和效率</a:t>
            </a:r>
            <a:endParaRPr lang="en-US" altLang="zh-CN" b="1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2500"/>
              </a:lnSpc>
            </a:pPr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为什么其他同事能比你争取的效率多</a:t>
            </a:r>
            <a:endParaRPr lang="en-US" altLang="zh-CN" b="1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2500"/>
              </a:lnSpc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</a:t>
            </a:r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是因为他把握好了时间</a:t>
            </a:r>
            <a:endParaRPr lang="en-US" altLang="zh-CN" b="1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2500"/>
              </a:lnSpc>
            </a:pPr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可以以最短的时间为公司争取最大的效益</a:t>
            </a:r>
            <a:endParaRPr lang="en-US" altLang="zh-CN" b="1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2500"/>
              </a:lnSpc>
            </a:pPr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从而也给自己获取最大利益</a:t>
            </a:r>
            <a:endParaRPr lang="en-US" altLang="zh-CN" b="1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2500"/>
              </a:lnSpc>
            </a:pPr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时间需要我们自己去把握想要更好的生活就需要自己去争取</a:t>
            </a:r>
            <a:endParaRPr lang="en-US" altLang="zh-CN" b="1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1114209" y="5308054"/>
            <a:ext cx="69164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400" smtClean="0">
                <a:solidFill>
                  <a:srgbClr val="FF0000"/>
                </a:solidFill>
              </a:rPr>
              <a:t>更多精美</a:t>
            </a:r>
            <a:r>
              <a:rPr lang="en-US" altLang="zh-CN" sz="2400" smtClean="0">
                <a:solidFill>
                  <a:srgbClr val="FF0000"/>
                </a:solidFill>
              </a:rPr>
              <a:t>ppt</a:t>
            </a:r>
            <a:r>
              <a:rPr lang="zh-CN" altLang="en-US" sz="2400" smtClean="0">
                <a:solidFill>
                  <a:srgbClr val="FF0000"/>
                </a:solidFill>
              </a:rPr>
              <a:t>下载请点击：</a:t>
            </a:r>
            <a:r>
              <a:rPr lang="en-US" altLang="zh-CN" sz="2400" smtClean="0">
                <a:solidFill>
                  <a:srgbClr val="FF0000"/>
                </a:solidFill>
                <a:hlinkClick r:id="rId4"/>
              </a:rPr>
              <a:t>ppt</a:t>
            </a:r>
            <a:r>
              <a:rPr lang="zh-CN" altLang="en-US" sz="2400" smtClean="0">
                <a:solidFill>
                  <a:srgbClr val="FF0000"/>
                </a:solidFill>
                <a:hlinkClick r:id="rId4"/>
              </a:rPr>
              <a:t>宝藏</a:t>
            </a:r>
            <a:r>
              <a:rPr lang="en-US" altLang="zh-CN" sz="2400" smtClean="0">
                <a:solidFill>
                  <a:srgbClr val="FF0000"/>
                </a:solidFill>
                <a:hlinkClick r:id="rId4"/>
              </a:rPr>
              <a:t>_www.pptbz.com</a:t>
            </a:r>
            <a:endParaRPr lang="zh-CN" altLang="en-US" sz="240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16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640726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smtClean="0">
                <a:solidFill>
                  <a:srgbClr val="4AC5FF"/>
                </a:solidFill>
                <a:latin typeface="方正粗圆简体" pitchFamily="65" charset="-122"/>
                <a:ea typeface="方正粗圆简体" pitchFamily="65" charset="-122"/>
              </a:rPr>
              <a:t>谢谢观看</a:t>
            </a:r>
            <a:endParaRPr lang="zh-CN" altLang="en-US" sz="11500">
              <a:solidFill>
                <a:srgbClr val="4AC5FF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695277" y="412538"/>
            <a:ext cx="0" cy="4319800"/>
          </a:xfrm>
          <a:prstGeom prst="line">
            <a:avLst/>
          </a:prstGeom>
          <a:ln w="28575">
            <a:solidFill>
              <a:srgbClr val="4AC5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987948" y="3435868"/>
            <a:ext cx="243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公司月季总结报告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81358" y="441236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享我所爱报告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181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143000" y="0"/>
            <a:ext cx="6350080" cy="5143500"/>
            <a:chOff x="0" y="0"/>
            <a:chExt cx="13333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669" cy="1163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596"/>
              <a:ext cx="7350" cy="1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350"/>
                </a:spcBef>
                <a:spcAft>
                  <a:spcPct val="0"/>
                </a:spcAft>
              </a:pPr>
              <a:r>
                <a:rPr lang="zh-CN" altLang="en-US" sz="2400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24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24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24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5645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1350" y="1848475"/>
            <a:ext cx="25922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mtClean="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rPr>
              <a:t>公司近期</a:t>
            </a:r>
            <a:endParaRPr lang="en-US" altLang="zh-CN" sz="4400" smtClean="0">
              <a:solidFill>
                <a:schemeClr val="bg1"/>
              </a:solidFill>
              <a:latin typeface="方正粗圆简体" pitchFamily="65" charset="-122"/>
              <a:ea typeface="方正粗圆简体" pitchFamily="65" charset="-122"/>
            </a:endParaRPr>
          </a:p>
          <a:p>
            <a:r>
              <a:rPr lang="zh-CN" altLang="en-US" sz="4400" smtClean="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rPr>
              <a:t>主要业务</a:t>
            </a:r>
            <a:endParaRPr lang="zh-CN" altLang="en-US" sz="4400">
              <a:solidFill>
                <a:schemeClr val="bg1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233564" y="411163"/>
            <a:ext cx="0" cy="4319800"/>
          </a:xfrm>
          <a:prstGeom prst="line">
            <a:avLst/>
          </a:prstGeom>
          <a:ln w="28575">
            <a:solidFill>
              <a:srgbClr val="4AC5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5431312" y="1872534"/>
            <a:ext cx="1368152" cy="1368152"/>
          </a:xfrm>
          <a:prstGeom prst="ellipse">
            <a:avLst/>
          </a:prstGeom>
          <a:solidFill>
            <a:srgbClr val="4A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616116" y="2140094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业务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92198" y="2627545"/>
            <a:ext cx="1332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主要经济业务</a:t>
            </a:r>
            <a:endParaRPr lang="zh-CN" altLang="en-US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624244" y="337079"/>
            <a:ext cx="1107996" cy="1162015"/>
            <a:chOff x="5624244" y="473631"/>
            <a:chExt cx="1107996" cy="1162015"/>
          </a:xfrm>
        </p:grpSpPr>
        <p:grpSp>
          <p:nvGrpSpPr>
            <p:cNvPr id="17" name="组合 16"/>
            <p:cNvGrpSpPr/>
            <p:nvPr/>
          </p:nvGrpSpPr>
          <p:grpSpPr>
            <a:xfrm>
              <a:off x="5741551" y="957548"/>
              <a:ext cx="873382" cy="678098"/>
              <a:chOff x="3881653" y="1064977"/>
              <a:chExt cx="873382" cy="678098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4066832" y="1141943"/>
                <a:ext cx="504489" cy="504489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6" name="组合 15"/>
              <p:cNvGrpSpPr/>
              <p:nvPr/>
            </p:nvGrpSpPr>
            <p:grpSpPr>
              <a:xfrm>
                <a:off x="3881653" y="1064977"/>
                <a:ext cx="873382" cy="678098"/>
                <a:chOff x="3926636" y="1099902"/>
                <a:chExt cx="783416" cy="608248"/>
              </a:xfrm>
            </p:grpSpPr>
            <p:sp>
              <p:nvSpPr>
                <p:cNvPr id="6" name="空心弧 5"/>
                <p:cNvSpPr/>
                <p:nvPr/>
              </p:nvSpPr>
              <p:spPr>
                <a:xfrm>
                  <a:off x="4024791" y="1099902"/>
                  <a:ext cx="588570" cy="588570"/>
                </a:xfrm>
                <a:prstGeom prst="blockArc">
                  <a:avLst>
                    <a:gd name="adj1" fmla="val 9764743"/>
                    <a:gd name="adj2" fmla="val 5213612"/>
                    <a:gd name="adj3" fmla="val 2579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" name="饼形 7"/>
                <p:cNvSpPr/>
                <p:nvPr/>
              </p:nvSpPr>
              <p:spPr>
                <a:xfrm rot="4980000">
                  <a:off x="3926636" y="1279539"/>
                  <a:ext cx="201818" cy="201818"/>
                </a:xfrm>
                <a:prstGeom prst="pie">
                  <a:avLst>
                    <a:gd name="adj1" fmla="val 21442026"/>
                    <a:gd name="adj2" fmla="val 11923792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饼形 13"/>
                <p:cNvSpPr/>
                <p:nvPr/>
              </p:nvSpPr>
              <p:spPr>
                <a:xfrm rot="16620000" flipH="1">
                  <a:off x="4508234" y="1279539"/>
                  <a:ext cx="201818" cy="201818"/>
                </a:xfrm>
                <a:prstGeom prst="pie">
                  <a:avLst>
                    <a:gd name="adj1" fmla="val 21442026"/>
                    <a:gd name="adj2" fmla="val 11923792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" name="圆角矩形 8"/>
                <p:cNvSpPr/>
                <p:nvPr/>
              </p:nvSpPr>
              <p:spPr>
                <a:xfrm>
                  <a:off x="4276037" y="1657701"/>
                  <a:ext cx="84081" cy="504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" name="新月形 9"/>
              <p:cNvSpPr/>
              <p:nvPr/>
            </p:nvSpPr>
            <p:spPr>
              <a:xfrm rot="16200000">
                <a:off x="4271339" y="1471418"/>
                <a:ext cx="93479" cy="186958"/>
              </a:xfrm>
              <a:prstGeom prst="moon">
                <a:avLst>
                  <a:gd name="adj" fmla="val 8014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5624244" y="47363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mtClean="0">
                  <a:solidFill>
                    <a:srgbClr val="4AC5FF"/>
                  </a:solidFill>
                  <a:latin typeface="微软雅黑" pitchFamily="34" charset="-122"/>
                  <a:ea typeface="微软雅黑" pitchFamily="34" charset="-122"/>
                </a:rPr>
                <a:t>电话客服</a:t>
              </a:r>
              <a:endParaRPr lang="zh-CN" altLang="en-US" b="1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768260" y="3547396"/>
            <a:ext cx="1107996" cy="1243860"/>
            <a:chOff x="5561093" y="3387901"/>
            <a:chExt cx="1107996" cy="1243860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5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4577" y="3387901"/>
              <a:ext cx="901028" cy="874528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5561093" y="426242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mtClean="0">
                  <a:solidFill>
                    <a:srgbClr val="4AC5FF"/>
                  </a:solidFill>
                  <a:latin typeface="微软雅黑" pitchFamily="34" charset="-122"/>
                  <a:ea typeface="微软雅黑" pitchFamily="34" charset="-122"/>
                </a:rPr>
                <a:t>网络直销</a:t>
              </a:r>
              <a:endParaRPr lang="zh-CN" altLang="en-US" b="1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851920" y="1923678"/>
            <a:ext cx="1338828" cy="1402494"/>
            <a:chOff x="4040891" y="1970636"/>
            <a:chExt cx="1338828" cy="1402494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997"/>
            <a:stretch/>
          </p:blipFill>
          <p:spPr>
            <a:xfrm>
              <a:off x="4301805" y="1970636"/>
              <a:ext cx="817000" cy="1048752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4040891" y="3003798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mtClean="0">
                  <a:solidFill>
                    <a:srgbClr val="4AC5FF"/>
                  </a:solidFill>
                  <a:latin typeface="微软雅黑" pitchFamily="34" charset="-122"/>
                  <a:ea typeface="微软雅黑" pitchFamily="34" charset="-122"/>
                </a:rPr>
                <a:t>业务员推销</a:t>
              </a:r>
              <a:endParaRPr lang="zh-CN" altLang="en-US" b="1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347472" y="2036249"/>
            <a:ext cx="1122730" cy="1336881"/>
            <a:chOff x="7102913" y="2036249"/>
            <a:chExt cx="1122730" cy="1336881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02913" y="2036249"/>
              <a:ext cx="1122730" cy="759046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7110280" y="300379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mtClean="0">
                  <a:solidFill>
                    <a:srgbClr val="4AC5FF"/>
                  </a:solidFill>
                  <a:latin typeface="微软雅黑" pitchFamily="34" charset="-122"/>
                  <a:ea typeface="微软雅黑" pitchFamily="34" charset="-122"/>
                </a:rPr>
                <a:t>股票股息</a:t>
              </a:r>
              <a:endParaRPr lang="zh-CN" altLang="en-US" b="1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5" name="弧形 34"/>
          <p:cNvSpPr/>
          <p:nvPr/>
        </p:nvSpPr>
        <p:spPr>
          <a:xfrm rot="2694472">
            <a:off x="5494251" y="1263773"/>
            <a:ext cx="936104" cy="936104"/>
          </a:xfrm>
          <a:prstGeom prst="arc">
            <a:avLst>
              <a:gd name="adj1" fmla="val 17731683"/>
              <a:gd name="adj2" fmla="val 20542708"/>
            </a:avLst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弧形 35"/>
          <p:cNvSpPr/>
          <p:nvPr/>
        </p:nvSpPr>
        <p:spPr>
          <a:xfrm rot="18445088" flipH="1">
            <a:off x="5956347" y="2912956"/>
            <a:ext cx="936104" cy="936104"/>
          </a:xfrm>
          <a:prstGeom prst="arc">
            <a:avLst>
              <a:gd name="adj1" fmla="val 17731683"/>
              <a:gd name="adj2" fmla="val 20542708"/>
            </a:avLst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弧形 36"/>
          <p:cNvSpPr/>
          <p:nvPr/>
        </p:nvSpPr>
        <p:spPr>
          <a:xfrm rot="13505528" flipH="1">
            <a:off x="4742760" y="1805346"/>
            <a:ext cx="936104" cy="936104"/>
          </a:xfrm>
          <a:prstGeom prst="arc">
            <a:avLst>
              <a:gd name="adj1" fmla="val 17137530"/>
              <a:gd name="adj2" fmla="val 20542708"/>
            </a:avLst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弧形 37"/>
          <p:cNvSpPr/>
          <p:nvPr/>
        </p:nvSpPr>
        <p:spPr>
          <a:xfrm rot="8094472" flipH="1" flipV="1">
            <a:off x="6507766" y="2376110"/>
            <a:ext cx="936104" cy="936104"/>
          </a:xfrm>
          <a:prstGeom prst="arc">
            <a:avLst>
              <a:gd name="adj1" fmla="val 17731683"/>
              <a:gd name="adj2" fmla="val 21061561"/>
            </a:avLst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1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650115" y="1770517"/>
            <a:ext cx="1338828" cy="1571019"/>
            <a:chOff x="650115" y="1770517"/>
            <a:chExt cx="1338828" cy="157101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997"/>
            <a:stretch/>
          </p:blipFill>
          <p:spPr>
            <a:xfrm>
              <a:off x="911029" y="1770517"/>
              <a:ext cx="817000" cy="104875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50115" y="2972204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业务员推销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452519" y="1955308"/>
            <a:ext cx="1107996" cy="1386228"/>
            <a:chOff x="2452519" y="1955308"/>
            <a:chExt cx="1107996" cy="1386228"/>
          </a:xfrm>
        </p:grpSpPr>
        <p:grpSp>
          <p:nvGrpSpPr>
            <p:cNvPr id="14" name="组合 13"/>
            <p:cNvGrpSpPr/>
            <p:nvPr/>
          </p:nvGrpSpPr>
          <p:grpSpPr>
            <a:xfrm>
              <a:off x="2569826" y="1955308"/>
              <a:ext cx="873382" cy="678098"/>
              <a:chOff x="3881653" y="1064977"/>
              <a:chExt cx="873382" cy="678098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4066832" y="1141943"/>
                <a:ext cx="504489" cy="504489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3881653" y="1064977"/>
                <a:ext cx="873382" cy="678098"/>
                <a:chOff x="3926636" y="1099902"/>
                <a:chExt cx="783416" cy="608248"/>
              </a:xfrm>
            </p:grpSpPr>
            <p:sp>
              <p:nvSpPr>
                <p:cNvPr id="19" name="空心弧 18"/>
                <p:cNvSpPr/>
                <p:nvPr/>
              </p:nvSpPr>
              <p:spPr>
                <a:xfrm>
                  <a:off x="4024791" y="1099902"/>
                  <a:ext cx="588570" cy="588570"/>
                </a:xfrm>
                <a:prstGeom prst="blockArc">
                  <a:avLst>
                    <a:gd name="adj1" fmla="val 9764743"/>
                    <a:gd name="adj2" fmla="val 5213612"/>
                    <a:gd name="adj3" fmla="val 2579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饼形 19"/>
                <p:cNvSpPr/>
                <p:nvPr/>
              </p:nvSpPr>
              <p:spPr>
                <a:xfrm rot="4980000">
                  <a:off x="3926636" y="1279539"/>
                  <a:ext cx="201818" cy="201818"/>
                </a:xfrm>
                <a:prstGeom prst="pie">
                  <a:avLst>
                    <a:gd name="adj1" fmla="val 21442026"/>
                    <a:gd name="adj2" fmla="val 11923792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" name="饼形 20"/>
                <p:cNvSpPr/>
                <p:nvPr/>
              </p:nvSpPr>
              <p:spPr>
                <a:xfrm rot="16620000" flipH="1">
                  <a:off x="4508234" y="1279539"/>
                  <a:ext cx="201818" cy="201818"/>
                </a:xfrm>
                <a:prstGeom prst="pie">
                  <a:avLst>
                    <a:gd name="adj1" fmla="val 21442026"/>
                    <a:gd name="adj2" fmla="val 11923792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圆角矩形 21"/>
                <p:cNvSpPr/>
                <p:nvPr/>
              </p:nvSpPr>
              <p:spPr>
                <a:xfrm>
                  <a:off x="4276037" y="1657701"/>
                  <a:ext cx="84081" cy="504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" name="新月形 17"/>
              <p:cNvSpPr/>
              <p:nvPr/>
            </p:nvSpPr>
            <p:spPr>
              <a:xfrm rot="16200000">
                <a:off x="4271339" y="1471418"/>
                <a:ext cx="93479" cy="186958"/>
              </a:xfrm>
              <a:prstGeom prst="moon">
                <a:avLst>
                  <a:gd name="adj" fmla="val 8014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2452519" y="297220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电话客服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595663" y="1985749"/>
            <a:ext cx="1122730" cy="1355787"/>
            <a:chOff x="5595663" y="1985749"/>
            <a:chExt cx="1122730" cy="1355787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5663" y="1985749"/>
              <a:ext cx="1122730" cy="759046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5603030" y="297220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股票股息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024091" y="1779662"/>
            <a:ext cx="1107996" cy="1561874"/>
            <a:chOff x="4024091" y="1779662"/>
            <a:chExt cx="1107996" cy="1561874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6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15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7575" y="1779662"/>
              <a:ext cx="901028" cy="874528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4024091" y="297220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网络直销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2220731" y="1635854"/>
            <a:ext cx="0" cy="1872000"/>
          </a:xfrm>
          <a:prstGeom prst="line">
            <a:avLst/>
          </a:prstGeom>
          <a:ln w="28575">
            <a:solidFill>
              <a:srgbClr val="4AC5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3792303" y="1635854"/>
            <a:ext cx="0" cy="1872000"/>
          </a:xfrm>
          <a:prstGeom prst="line">
            <a:avLst/>
          </a:prstGeom>
          <a:ln w="28575">
            <a:solidFill>
              <a:srgbClr val="4AC5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5363875" y="1635125"/>
            <a:ext cx="0" cy="1872000"/>
          </a:xfrm>
          <a:prstGeom prst="line">
            <a:avLst/>
          </a:prstGeom>
          <a:ln w="28575">
            <a:solidFill>
              <a:srgbClr val="4AC5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6950181" y="1635854"/>
            <a:ext cx="0" cy="1872000"/>
          </a:xfrm>
          <a:prstGeom prst="line">
            <a:avLst/>
          </a:prstGeom>
          <a:ln w="28575">
            <a:solidFill>
              <a:srgbClr val="4AC5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32988" y="310804"/>
            <a:ext cx="35283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mtClean="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rPr>
              <a:t>哪个效益高 ？</a:t>
            </a:r>
            <a:endParaRPr lang="zh-CN" altLang="en-US" sz="4400">
              <a:solidFill>
                <a:schemeClr val="bg1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6857" y="3592928"/>
            <a:ext cx="43517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rPr>
              <a:t>效益最大化</a:t>
            </a:r>
            <a:endParaRPr lang="en-US" altLang="zh-CN" b="1" smtClean="0">
              <a:solidFill>
                <a:srgbClr val="4AC5FF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smtClean="0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rPr>
              <a:t>是公司的最终目的和目标</a:t>
            </a:r>
            <a:endParaRPr lang="en-US" altLang="zh-CN" b="1" smtClean="0">
              <a:solidFill>
                <a:srgbClr val="4AC5FF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rPr>
              <a:t>这</a:t>
            </a:r>
            <a:r>
              <a:rPr lang="zh-CN" altLang="en-US" b="1" smtClean="0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rPr>
              <a:t>也是全体员工的目标</a:t>
            </a:r>
            <a:endParaRPr lang="en-US" altLang="zh-CN" b="1" smtClean="0">
              <a:solidFill>
                <a:srgbClr val="4AC5FF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smtClean="0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rPr>
              <a:t>我们需要以最短的时间做出最大的效益</a:t>
            </a:r>
            <a:endParaRPr lang="zh-CN" altLang="en-US" b="1">
              <a:solidFill>
                <a:srgbClr val="4AC5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181970" y="1476324"/>
            <a:ext cx="1417376" cy="1865212"/>
            <a:chOff x="7181970" y="1476324"/>
            <a:chExt cx="1417376" cy="1865212"/>
          </a:xfrm>
        </p:grpSpPr>
        <p:sp>
          <p:nvSpPr>
            <p:cNvPr id="5" name="TextBox 4"/>
            <p:cNvSpPr txBox="1"/>
            <p:nvPr/>
          </p:nvSpPr>
          <p:spPr>
            <a:xfrm>
              <a:off x="7181970" y="1476324"/>
              <a:ext cx="141737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b="1" smtClean="0">
                  <a:solidFill>
                    <a:schemeClr val="bg1"/>
                  </a:solidFill>
                  <a:latin typeface="GungsuhChe" pitchFamily="49" charset="-127"/>
                  <a:ea typeface="GungsuhChe" pitchFamily="49" charset="-127"/>
                </a:rPr>
                <a:t>？</a:t>
              </a:r>
              <a:endParaRPr lang="zh-CN" altLang="en-US" sz="9600" b="1">
                <a:solidFill>
                  <a:schemeClr val="bg1"/>
                </a:solidFill>
                <a:latin typeface="GungsuhChe" pitchFamily="49" charset="-127"/>
                <a:ea typeface="GungsuhChe" pitchFamily="49" charset="-127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336660" y="297220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未知领域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113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6839" y="1912527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mtClean="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rPr>
              <a:t>业绩分析</a:t>
            </a:r>
            <a:endParaRPr lang="zh-CN" altLang="en-US" sz="4400">
              <a:solidFill>
                <a:schemeClr val="bg1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3957" y="26042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latin typeface="微软雅黑" pitchFamily="34" charset="-122"/>
                <a:ea typeface="微软雅黑" pitchFamily="34" charset="-122"/>
              </a:rPr>
              <a:t>第一季度</a:t>
            </a:r>
            <a:endParaRPr lang="zh-CN" altLang="en-US" b="1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233564" y="411163"/>
            <a:ext cx="0" cy="4319800"/>
          </a:xfrm>
          <a:prstGeom prst="line">
            <a:avLst/>
          </a:prstGeom>
          <a:ln w="28575">
            <a:solidFill>
              <a:srgbClr val="4AC5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3347864" y="137994"/>
            <a:ext cx="5124640" cy="1569660"/>
            <a:chOff x="3419872" y="137994"/>
            <a:chExt cx="5124640" cy="1569660"/>
          </a:xfrm>
        </p:grpSpPr>
        <p:sp>
          <p:nvSpPr>
            <p:cNvPr id="5" name="TextBox 4"/>
            <p:cNvSpPr txBox="1"/>
            <p:nvPr/>
          </p:nvSpPr>
          <p:spPr>
            <a:xfrm>
              <a:off x="3419872" y="137994"/>
              <a:ext cx="14401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600" smtClean="0">
                  <a:solidFill>
                    <a:srgbClr val="4AC5FF"/>
                  </a:solidFill>
                  <a:latin typeface="Kozuka Gothic Pro L" pitchFamily="34" charset="-128"/>
                  <a:ea typeface="Kozuka Gothic Pro L" pitchFamily="34" charset="-128"/>
                </a:rPr>
                <a:t>1</a:t>
              </a:r>
              <a:endParaRPr lang="zh-CN" altLang="en-US" sz="9600">
                <a:solidFill>
                  <a:srgbClr val="4AC5FF"/>
                </a:solidFill>
                <a:latin typeface="Kozuka Gothic Pro L" pitchFamily="34" charset="-128"/>
                <a:ea typeface="Kozuka Gothic Pro L" pitchFamily="34" charset="-128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152024" y="358960"/>
              <a:ext cx="4392488" cy="1027391"/>
              <a:chOff x="4152024" y="358960"/>
              <a:chExt cx="4392488" cy="1027391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4161890" y="358960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业务员推销</a:t>
                </a:r>
                <a:endPara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152024" y="740020"/>
                <a:ext cx="43924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mtClean="0">
                    <a:solidFill>
                      <a:srgbClr val="4AC5FF"/>
                    </a:solidFill>
                    <a:latin typeface="微软雅黑" pitchFamily="34" charset="-122"/>
                    <a:ea typeface="微软雅黑" pitchFamily="34" charset="-122"/>
                  </a:rPr>
                  <a:t>业务员推销主要去各个需求市场推销销售本公司的产品，并且起到宣传作用。</a:t>
                </a:r>
                <a:endParaRPr lang="zh-CN" altLang="en-US">
                  <a:solidFill>
                    <a:srgbClr val="4AC5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3347864" y="1430266"/>
            <a:ext cx="5124640" cy="1323439"/>
            <a:chOff x="3419872" y="271208"/>
            <a:chExt cx="5124640" cy="1323439"/>
          </a:xfrm>
        </p:grpSpPr>
        <p:sp>
          <p:nvSpPr>
            <p:cNvPr id="14" name="TextBox 13"/>
            <p:cNvSpPr txBox="1"/>
            <p:nvPr/>
          </p:nvSpPr>
          <p:spPr>
            <a:xfrm>
              <a:off x="3419872" y="271208"/>
              <a:ext cx="14401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>
                  <a:solidFill>
                    <a:srgbClr val="4AC5FF"/>
                  </a:solidFill>
                  <a:latin typeface="Kozuka Gothic Pro L" pitchFamily="34" charset="-128"/>
                  <a:ea typeface="Kozuka Gothic Pro L" pitchFamily="34" charset="-128"/>
                </a:rPr>
                <a:t>2</a:t>
              </a:r>
              <a:endParaRPr lang="zh-CN" altLang="en-US" sz="8000">
                <a:solidFill>
                  <a:srgbClr val="4AC5FF"/>
                </a:solidFill>
                <a:latin typeface="Kozuka Gothic Pro L" pitchFamily="34" charset="-128"/>
                <a:ea typeface="Kozuka Gothic Pro L" pitchFamily="34" charset="-128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152024" y="358960"/>
              <a:ext cx="4392488" cy="1027391"/>
              <a:chOff x="4152024" y="358960"/>
              <a:chExt cx="4392488" cy="1027391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4161890" y="358960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电话客服</a:t>
                </a:r>
                <a:endPara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152024" y="740020"/>
                <a:ext cx="43924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mtClean="0">
                    <a:solidFill>
                      <a:srgbClr val="4AC5FF"/>
                    </a:solidFill>
                    <a:latin typeface="微软雅黑" pitchFamily="34" charset="-122"/>
                    <a:ea typeface="微软雅黑" pitchFamily="34" charset="-122"/>
                  </a:rPr>
                  <a:t>业务员推销主要去各个需求市场推销销售本公司的产品，并且起到宣传作用。</a:t>
                </a:r>
                <a:endParaRPr lang="zh-CN" altLang="en-US">
                  <a:solidFill>
                    <a:srgbClr val="4AC5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3347864" y="2486827"/>
            <a:ext cx="5124640" cy="1446550"/>
            <a:chOff x="3419872" y="189616"/>
            <a:chExt cx="5124640" cy="1446550"/>
          </a:xfrm>
        </p:grpSpPr>
        <p:sp>
          <p:nvSpPr>
            <p:cNvPr id="19" name="TextBox 18"/>
            <p:cNvSpPr txBox="1"/>
            <p:nvPr/>
          </p:nvSpPr>
          <p:spPr>
            <a:xfrm>
              <a:off x="3419872" y="189616"/>
              <a:ext cx="14401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>
                  <a:solidFill>
                    <a:srgbClr val="4AC5FF"/>
                  </a:solidFill>
                  <a:latin typeface="Kozuka Gothic Pro L" pitchFamily="34" charset="-128"/>
                  <a:ea typeface="Kozuka Gothic Pro L" pitchFamily="34" charset="-128"/>
                </a:rPr>
                <a:t>3</a:t>
              </a:r>
              <a:endParaRPr lang="zh-CN" altLang="en-US" sz="8800">
                <a:solidFill>
                  <a:srgbClr val="4AC5FF"/>
                </a:solidFill>
                <a:latin typeface="Kozuka Gothic Pro L" pitchFamily="34" charset="-128"/>
                <a:ea typeface="Kozuka Gothic Pro L" pitchFamily="34" charset="-128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152024" y="358960"/>
              <a:ext cx="4392488" cy="1027391"/>
              <a:chOff x="4152024" y="358960"/>
              <a:chExt cx="4392488" cy="1027391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4161890" y="358960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网络直销</a:t>
                </a:r>
                <a:endPara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152024" y="740020"/>
                <a:ext cx="43924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mtClean="0">
                    <a:solidFill>
                      <a:srgbClr val="4AC5FF"/>
                    </a:solidFill>
                    <a:latin typeface="微软雅黑" pitchFamily="34" charset="-122"/>
                    <a:ea typeface="微软雅黑" pitchFamily="34" charset="-122"/>
                  </a:rPr>
                  <a:t>业务员推销主要去各个需求市场推销销售本公司的产品，并且起到宣传作用。</a:t>
                </a:r>
                <a:endParaRPr lang="zh-CN" altLang="en-US">
                  <a:solidFill>
                    <a:srgbClr val="4AC5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3347864" y="3645480"/>
            <a:ext cx="5124640" cy="1446550"/>
            <a:chOff x="3419872" y="250594"/>
            <a:chExt cx="5124640" cy="1446550"/>
          </a:xfrm>
        </p:grpSpPr>
        <p:sp>
          <p:nvSpPr>
            <p:cNvPr id="24" name="TextBox 23"/>
            <p:cNvSpPr txBox="1"/>
            <p:nvPr/>
          </p:nvSpPr>
          <p:spPr>
            <a:xfrm>
              <a:off x="3419872" y="250594"/>
              <a:ext cx="14401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>
                  <a:solidFill>
                    <a:srgbClr val="4AC5FF"/>
                  </a:solidFill>
                  <a:latin typeface="Kozuka Gothic Pro L" pitchFamily="34" charset="-128"/>
                  <a:ea typeface="Kozuka Gothic Pro L" pitchFamily="34" charset="-128"/>
                </a:rPr>
                <a:t>4</a:t>
              </a:r>
              <a:endParaRPr lang="zh-CN" altLang="en-US" sz="8800">
                <a:solidFill>
                  <a:srgbClr val="4AC5FF"/>
                </a:solidFill>
                <a:latin typeface="Kozuka Gothic Pro L" pitchFamily="34" charset="-128"/>
                <a:ea typeface="Kozuka Gothic Pro L" pitchFamily="34" charset="-128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152024" y="358960"/>
              <a:ext cx="4392488" cy="1027391"/>
              <a:chOff x="4152024" y="358960"/>
              <a:chExt cx="4392488" cy="1027391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4161890" y="358960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股票股息</a:t>
                </a:r>
                <a:endPara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152024" y="740020"/>
                <a:ext cx="43924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mtClean="0">
                    <a:solidFill>
                      <a:srgbClr val="4AC5FF"/>
                    </a:solidFill>
                    <a:latin typeface="微软雅黑" pitchFamily="34" charset="-122"/>
                    <a:ea typeface="微软雅黑" pitchFamily="34" charset="-122"/>
                  </a:rPr>
                  <a:t>业务员推销主要去各个需求市场推销销售本公司的产品，并且起到宣传作用。</a:t>
                </a:r>
                <a:endParaRPr lang="zh-CN" altLang="en-US">
                  <a:solidFill>
                    <a:srgbClr val="4AC5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562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6839" y="1912527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mtClean="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rPr>
              <a:t>业绩饼图</a:t>
            </a:r>
            <a:endParaRPr lang="zh-CN" altLang="en-US" sz="4400">
              <a:solidFill>
                <a:schemeClr val="bg1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3957" y="26042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latin typeface="微软雅黑" pitchFamily="34" charset="-122"/>
                <a:ea typeface="微软雅黑" pitchFamily="34" charset="-122"/>
              </a:rPr>
              <a:t>第一季度</a:t>
            </a:r>
            <a:endParaRPr lang="zh-CN" altLang="en-US" b="1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233564" y="411163"/>
            <a:ext cx="0" cy="4319800"/>
          </a:xfrm>
          <a:prstGeom prst="line">
            <a:avLst/>
          </a:prstGeom>
          <a:ln w="28575">
            <a:solidFill>
              <a:srgbClr val="4AC5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48009" y="61818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业务员推销</a:t>
            </a:r>
            <a:endParaRPr lang="zh-CN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48009" y="163813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电话客服</a:t>
            </a:r>
            <a:endParaRPr lang="zh-CN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48009" y="265808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网络直销</a:t>
            </a:r>
            <a:endParaRPr lang="zh-CN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48009" y="367803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股票股息</a:t>
            </a:r>
            <a:endParaRPr lang="zh-CN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7156122" y="426935"/>
            <a:ext cx="1224000" cy="1224000"/>
            <a:chOff x="7156122" y="449237"/>
            <a:chExt cx="1224000" cy="1224000"/>
          </a:xfrm>
        </p:grpSpPr>
        <p:sp>
          <p:nvSpPr>
            <p:cNvPr id="7" name="饼形 6"/>
            <p:cNvSpPr/>
            <p:nvPr/>
          </p:nvSpPr>
          <p:spPr>
            <a:xfrm>
              <a:off x="7156122" y="449237"/>
              <a:ext cx="1224000" cy="1224000"/>
            </a:xfrm>
            <a:prstGeom prst="pie">
              <a:avLst>
                <a:gd name="adj1" fmla="val 0"/>
                <a:gd name="adj2" fmla="val 5454909"/>
              </a:avLst>
            </a:pr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饼形 17"/>
            <p:cNvSpPr/>
            <p:nvPr/>
          </p:nvSpPr>
          <p:spPr>
            <a:xfrm>
              <a:off x="7156122" y="449237"/>
              <a:ext cx="1224000" cy="1224000"/>
            </a:xfrm>
            <a:prstGeom prst="pie">
              <a:avLst>
                <a:gd name="adj1" fmla="val 8580047"/>
                <a:gd name="adj2" fmla="val 16200000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饼形 18"/>
            <p:cNvSpPr/>
            <p:nvPr/>
          </p:nvSpPr>
          <p:spPr>
            <a:xfrm>
              <a:off x="7156122" y="449237"/>
              <a:ext cx="1224000" cy="1224000"/>
            </a:xfrm>
            <a:prstGeom prst="pie">
              <a:avLst>
                <a:gd name="adj1" fmla="val 16268892"/>
                <a:gd name="adj2" fmla="val 31470"/>
              </a:avLst>
            </a:prstGeom>
            <a:solidFill>
              <a:schemeClr val="tx1">
                <a:lumMod val="75000"/>
                <a:lumOff val="2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饼形 25"/>
            <p:cNvSpPr/>
            <p:nvPr/>
          </p:nvSpPr>
          <p:spPr>
            <a:xfrm>
              <a:off x="7156122" y="449237"/>
              <a:ext cx="1224000" cy="1224000"/>
            </a:xfrm>
            <a:prstGeom prst="pie">
              <a:avLst>
                <a:gd name="adj1" fmla="val 5470024"/>
                <a:gd name="adj2" fmla="val 860533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196794" y="740843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smtClean="0">
                  <a:solidFill>
                    <a:schemeClr val="bg1"/>
                  </a:solidFill>
                </a:rPr>
                <a:t>40%</a:t>
              </a:r>
              <a:endParaRPr lang="zh-CN" altLang="en-US" sz="1600" b="1">
                <a:solidFill>
                  <a:schemeClr val="bg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769163" y="620408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smtClean="0">
                  <a:solidFill>
                    <a:schemeClr val="bg1"/>
                  </a:solidFill>
                </a:rPr>
                <a:t>25%</a:t>
              </a:r>
              <a:endParaRPr lang="zh-CN" altLang="en-US" sz="1600" b="1">
                <a:solidFill>
                  <a:schemeClr val="bg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297153" y="1255096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smtClean="0">
                  <a:solidFill>
                    <a:schemeClr val="bg1"/>
                  </a:solidFill>
                </a:rPr>
                <a:t>10%</a:t>
              </a:r>
              <a:endParaRPr lang="zh-CN" altLang="en-US" sz="1600" b="1">
                <a:solidFill>
                  <a:schemeClr val="bg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756568" y="1143628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smtClean="0">
                  <a:solidFill>
                    <a:schemeClr val="bg1"/>
                  </a:solidFill>
                </a:rPr>
                <a:t>25%</a:t>
              </a:r>
              <a:endParaRPr lang="zh-CN" altLang="en-US" sz="16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156122" y="1966949"/>
            <a:ext cx="1224000" cy="1224000"/>
            <a:chOff x="7156122" y="1992256"/>
            <a:chExt cx="1224000" cy="1224000"/>
          </a:xfrm>
        </p:grpSpPr>
        <p:sp>
          <p:nvSpPr>
            <p:cNvPr id="27" name="饼形 26"/>
            <p:cNvSpPr/>
            <p:nvPr/>
          </p:nvSpPr>
          <p:spPr>
            <a:xfrm>
              <a:off x="7156122" y="1992256"/>
              <a:ext cx="1224000" cy="1224000"/>
            </a:xfrm>
            <a:prstGeom prst="pie">
              <a:avLst>
                <a:gd name="adj1" fmla="val 2976143"/>
                <a:gd name="adj2" fmla="val 6034886"/>
              </a:avLst>
            </a:pr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饼形 27"/>
            <p:cNvSpPr/>
            <p:nvPr/>
          </p:nvSpPr>
          <p:spPr>
            <a:xfrm>
              <a:off x="7156122" y="1992256"/>
              <a:ext cx="1224000" cy="1224000"/>
            </a:xfrm>
            <a:prstGeom prst="pie">
              <a:avLst>
                <a:gd name="adj1" fmla="val 10182617"/>
                <a:gd name="adj2" fmla="val 16200000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饼形 28"/>
            <p:cNvSpPr/>
            <p:nvPr/>
          </p:nvSpPr>
          <p:spPr>
            <a:xfrm>
              <a:off x="7156122" y="1992256"/>
              <a:ext cx="1224000" cy="1224000"/>
            </a:xfrm>
            <a:prstGeom prst="pie">
              <a:avLst>
                <a:gd name="adj1" fmla="val 16268892"/>
                <a:gd name="adj2" fmla="val 2985127"/>
              </a:avLst>
            </a:prstGeom>
            <a:solidFill>
              <a:schemeClr val="tx1">
                <a:lumMod val="75000"/>
                <a:lumOff val="2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饼形 29"/>
            <p:cNvSpPr/>
            <p:nvPr/>
          </p:nvSpPr>
          <p:spPr>
            <a:xfrm>
              <a:off x="7156122" y="1992256"/>
              <a:ext cx="1224000" cy="1224000"/>
            </a:xfrm>
            <a:prstGeom prst="pie">
              <a:avLst>
                <a:gd name="adj1" fmla="val 5985020"/>
                <a:gd name="adj2" fmla="val 1011096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184304" y="2245531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smtClean="0">
                  <a:solidFill>
                    <a:schemeClr val="bg1"/>
                  </a:solidFill>
                </a:rPr>
                <a:t>35%</a:t>
              </a:r>
              <a:endParaRPr lang="zh-CN" altLang="en-US" sz="1600" b="1">
                <a:solidFill>
                  <a:schemeClr val="bg1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772858" y="2344967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smtClean="0">
                  <a:solidFill>
                    <a:schemeClr val="bg1"/>
                  </a:solidFill>
                </a:rPr>
                <a:t>38%</a:t>
              </a:r>
              <a:endParaRPr lang="zh-CN" altLang="en-US" sz="1600" b="1">
                <a:solidFill>
                  <a:schemeClr val="bg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28145" y="2751887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smtClean="0">
                  <a:solidFill>
                    <a:schemeClr val="bg1"/>
                  </a:solidFill>
                </a:rPr>
                <a:t>1</a:t>
              </a:r>
              <a:r>
                <a:rPr lang="en-US" altLang="zh-CN" sz="1600" b="1">
                  <a:solidFill>
                    <a:schemeClr val="bg1"/>
                  </a:solidFill>
                </a:rPr>
                <a:t>2</a:t>
              </a:r>
              <a:r>
                <a:rPr lang="en-US" altLang="zh-CN" sz="1600" b="1" smtClean="0">
                  <a:solidFill>
                    <a:schemeClr val="bg1"/>
                  </a:solidFill>
                </a:rPr>
                <a:t>%</a:t>
              </a:r>
              <a:endParaRPr lang="zh-CN" altLang="en-US" sz="1600" b="1">
                <a:solidFill>
                  <a:schemeClr val="bg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18638" y="2872572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>
                  <a:solidFill>
                    <a:schemeClr val="bg1"/>
                  </a:solidFill>
                </a:rPr>
                <a:t>1</a:t>
              </a:r>
              <a:r>
                <a:rPr lang="en-US" altLang="zh-CN" sz="1600" b="1" smtClean="0">
                  <a:solidFill>
                    <a:schemeClr val="bg1"/>
                  </a:solidFill>
                </a:rPr>
                <a:t>5%</a:t>
              </a:r>
              <a:endParaRPr lang="zh-CN" altLang="en-US" sz="16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192209" y="3506963"/>
            <a:ext cx="1229668" cy="1224000"/>
            <a:chOff x="7192209" y="3506963"/>
            <a:chExt cx="1229668" cy="1224000"/>
          </a:xfrm>
        </p:grpSpPr>
        <p:sp>
          <p:nvSpPr>
            <p:cNvPr id="31" name="饼形 30"/>
            <p:cNvSpPr/>
            <p:nvPr/>
          </p:nvSpPr>
          <p:spPr>
            <a:xfrm>
              <a:off x="7192209" y="3506963"/>
              <a:ext cx="1224000" cy="1224000"/>
            </a:xfrm>
            <a:prstGeom prst="pie">
              <a:avLst>
                <a:gd name="adj1" fmla="val 0"/>
                <a:gd name="adj2" fmla="val 4050560"/>
              </a:avLst>
            </a:pr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饼形 31"/>
            <p:cNvSpPr/>
            <p:nvPr/>
          </p:nvSpPr>
          <p:spPr>
            <a:xfrm>
              <a:off x="7192209" y="3506963"/>
              <a:ext cx="1224000" cy="1224000"/>
            </a:xfrm>
            <a:prstGeom prst="pie">
              <a:avLst>
                <a:gd name="adj1" fmla="val 8580047"/>
                <a:gd name="adj2" fmla="val 16200000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饼形 32"/>
            <p:cNvSpPr/>
            <p:nvPr/>
          </p:nvSpPr>
          <p:spPr>
            <a:xfrm>
              <a:off x="7192209" y="3506963"/>
              <a:ext cx="1224000" cy="1224000"/>
            </a:xfrm>
            <a:prstGeom prst="pie">
              <a:avLst>
                <a:gd name="adj1" fmla="val 16268892"/>
                <a:gd name="adj2" fmla="val 31470"/>
              </a:avLst>
            </a:prstGeom>
            <a:solidFill>
              <a:schemeClr val="tx1">
                <a:lumMod val="75000"/>
                <a:lumOff val="2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饼形 33"/>
            <p:cNvSpPr/>
            <p:nvPr/>
          </p:nvSpPr>
          <p:spPr>
            <a:xfrm>
              <a:off x="7192209" y="3506963"/>
              <a:ext cx="1224000" cy="1224000"/>
            </a:xfrm>
            <a:prstGeom prst="pie">
              <a:avLst>
                <a:gd name="adj1" fmla="val 4099331"/>
                <a:gd name="adj2" fmla="val 860533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795414" y="3738265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>
                  <a:solidFill>
                    <a:schemeClr val="bg1"/>
                  </a:solidFill>
                </a:rPr>
                <a:t>2</a:t>
              </a:r>
              <a:r>
                <a:rPr lang="en-US" altLang="zh-CN" sz="1600" b="1" smtClean="0">
                  <a:solidFill>
                    <a:schemeClr val="bg1"/>
                  </a:solidFill>
                </a:rPr>
                <a:t>5%</a:t>
              </a:r>
              <a:endParaRPr lang="zh-CN" altLang="en-US" sz="1600" b="1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38931" y="3840709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smtClean="0">
                  <a:solidFill>
                    <a:schemeClr val="bg1"/>
                  </a:solidFill>
                </a:rPr>
                <a:t>35%</a:t>
              </a:r>
              <a:endParaRPr lang="zh-CN" altLang="en-US" sz="1600" b="1">
                <a:solidFill>
                  <a:schemeClr val="bg1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448587" y="4267733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smtClean="0">
                  <a:solidFill>
                    <a:schemeClr val="bg1"/>
                  </a:solidFill>
                </a:rPr>
                <a:t>20%</a:t>
              </a:r>
              <a:endParaRPr lang="zh-CN" altLang="en-US" sz="1600" b="1">
                <a:solidFill>
                  <a:schemeClr val="bg1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845813" y="4134659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smtClean="0">
                  <a:solidFill>
                    <a:schemeClr val="bg1"/>
                  </a:solidFill>
                </a:rPr>
                <a:t>20%</a:t>
              </a:r>
              <a:endParaRPr lang="zh-CN" altLang="en-US" sz="1600" b="1">
                <a:solidFill>
                  <a:schemeClr val="bg1"/>
                </a:solidFill>
              </a:endParaRPr>
            </a:p>
          </p:txBody>
        </p:sp>
      </p:grpSp>
      <p:sp>
        <p:nvSpPr>
          <p:cNvPr id="47" name="圆角矩形 46"/>
          <p:cNvSpPr/>
          <p:nvPr/>
        </p:nvSpPr>
        <p:spPr>
          <a:xfrm>
            <a:off x="3848368" y="1014465"/>
            <a:ext cx="2526329" cy="396000"/>
          </a:xfrm>
          <a:prstGeom prst="roundRect">
            <a:avLst>
              <a:gd name="adj" fmla="val 29838"/>
            </a:avLst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3848368" y="2034417"/>
            <a:ext cx="2022274" cy="396000"/>
          </a:xfrm>
          <a:prstGeom prst="roundRect">
            <a:avLst>
              <a:gd name="adj" fmla="val 29838"/>
            </a:avLst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3848368" y="3054369"/>
            <a:ext cx="1518217" cy="396000"/>
          </a:xfrm>
          <a:prstGeom prst="roundRect">
            <a:avLst>
              <a:gd name="adj" fmla="val 29838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圆角矩形 49"/>
          <p:cNvSpPr/>
          <p:nvPr/>
        </p:nvSpPr>
        <p:spPr>
          <a:xfrm>
            <a:off x="3848368" y="4074323"/>
            <a:ext cx="1158177" cy="396000"/>
          </a:xfrm>
          <a:prstGeom prst="roundRect">
            <a:avLst>
              <a:gd name="adj" fmla="val 29838"/>
            </a:avLst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4211960" y="1027799"/>
            <a:ext cx="794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</a:rPr>
              <a:t>40%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11960" y="2061085"/>
            <a:ext cx="794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</a:rPr>
              <a:t>25%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211960" y="3067703"/>
            <a:ext cx="794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</a:rPr>
              <a:t>20%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211960" y="4065842"/>
            <a:ext cx="794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</a:rPr>
              <a:t>15%</a:t>
            </a:r>
            <a:endParaRPr lang="zh-CN" altLang="en-US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46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6839" y="1912527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mtClean="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rPr>
              <a:t>业绩矩图</a:t>
            </a:r>
            <a:endParaRPr lang="zh-CN" altLang="en-US" sz="4400">
              <a:solidFill>
                <a:schemeClr val="bg1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3957" y="26042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latin typeface="微软雅黑" pitchFamily="34" charset="-122"/>
                <a:ea typeface="微软雅黑" pitchFamily="34" charset="-122"/>
              </a:rPr>
              <a:t>第一季度</a:t>
            </a:r>
            <a:endParaRPr lang="zh-CN" altLang="en-US" b="1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233564" y="411163"/>
            <a:ext cx="0" cy="4319800"/>
          </a:xfrm>
          <a:prstGeom prst="line">
            <a:avLst/>
          </a:prstGeom>
          <a:ln w="28575">
            <a:solidFill>
              <a:srgbClr val="4AC5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3863575" y="1347614"/>
            <a:ext cx="0" cy="33728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4093796" y="1840453"/>
            <a:ext cx="1172427" cy="2880000"/>
            <a:chOff x="3959984" y="1840453"/>
            <a:chExt cx="1172427" cy="2880000"/>
          </a:xfrm>
        </p:grpSpPr>
        <p:sp>
          <p:nvSpPr>
            <p:cNvPr id="9" name="矩形 8"/>
            <p:cNvSpPr/>
            <p:nvPr/>
          </p:nvSpPr>
          <p:spPr>
            <a:xfrm>
              <a:off x="3959984" y="1840453"/>
              <a:ext cx="288000" cy="2880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257539" y="2920453"/>
              <a:ext cx="288000" cy="1800000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4556411" y="2920453"/>
              <a:ext cx="288000" cy="1800000"/>
            </a:xfrm>
            <a:prstGeom prst="rect">
              <a:avLst/>
            </a:pr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4844411" y="4000453"/>
              <a:ext cx="288000" cy="72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5593038" y="2211990"/>
            <a:ext cx="288000" cy="2520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5890593" y="1995990"/>
            <a:ext cx="288000" cy="2736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6189465" y="3651990"/>
            <a:ext cx="288000" cy="108000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6477465" y="3867990"/>
            <a:ext cx="288000" cy="86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7092280" y="2212338"/>
            <a:ext cx="288000" cy="2520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7389835" y="2932338"/>
            <a:ext cx="288000" cy="1800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7688707" y="3292338"/>
            <a:ext cx="288000" cy="144000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7976707" y="3292338"/>
            <a:ext cx="288000" cy="144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2" name="直接连接符 41"/>
          <p:cNvCxnSpPr/>
          <p:nvPr/>
        </p:nvCxnSpPr>
        <p:spPr>
          <a:xfrm>
            <a:off x="3863575" y="1347614"/>
            <a:ext cx="45247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3863575" y="1840453"/>
            <a:ext cx="45247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3838800" y="4000453"/>
            <a:ext cx="45247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5436096" y="1359499"/>
            <a:ext cx="0" cy="33728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6925962" y="1342865"/>
            <a:ext cx="0" cy="33728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3863575" y="3279789"/>
            <a:ext cx="45247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026890" y="1563638"/>
            <a:ext cx="44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/>
              <a:t>80</a:t>
            </a:r>
            <a:endParaRPr lang="zh-CN" altLang="en-US" b="1"/>
          </a:p>
        </p:txBody>
      </p:sp>
      <p:sp>
        <p:nvSpPr>
          <p:cNvPr id="50" name="TextBox 49"/>
          <p:cNvSpPr txBox="1"/>
          <p:nvPr/>
        </p:nvSpPr>
        <p:spPr>
          <a:xfrm>
            <a:off x="4326041" y="2629680"/>
            <a:ext cx="44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5</a:t>
            </a:r>
            <a:r>
              <a:rPr lang="en-US" altLang="zh-CN" b="1" smtClean="0"/>
              <a:t>0</a:t>
            </a:r>
            <a:endParaRPr lang="zh-CN" altLang="en-US" b="1"/>
          </a:p>
        </p:txBody>
      </p:sp>
      <p:sp>
        <p:nvSpPr>
          <p:cNvPr id="51" name="TextBox 50"/>
          <p:cNvSpPr txBox="1"/>
          <p:nvPr/>
        </p:nvSpPr>
        <p:spPr>
          <a:xfrm>
            <a:off x="3525931" y="4462070"/>
            <a:ext cx="343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0</a:t>
            </a:r>
            <a:endParaRPr lang="zh-CN" altLang="en-US" b="1"/>
          </a:p>
        </p:txBody>
      </p:sp>
      <p:sp>
        <p:nvSpPr>
          <p:cNvPr id="52" name="TextBox 51"/>
          <p:cNvSpPr txBox="1"/>
          <p:nvPr/>
        </p:nvSpPr>
        <p:spPr>
          <a:xfrm>
            <a:off x="3397245" y="3815787"/>
            <a:ext cx="44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/>
              <a:t>20</a:t>
            </a:r>
            <a:endParaRPr lang="zh-CN" altLang="en-US" b="1"/>
          </a:p>
        </p:txBody>
      </p:sp>
      <p:sp>
        <p:nvSpPr>
          <p:cNvPr id="53" name="TextBox 52"/>
          <p:cNvSpPr txBox="1"/>
          <p:nvPr/>
        </p:nvSpPr>
        <p:spPr>
          <a:xfrm>
            <a:off x="3422020" y="3077665"/>
            <a:ext cx="44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4</a:t>
            </a:r>
            <a:r>
              <a:rPr lang="en-US" altLang="zh-CN" b="1" smtClean="0"/>
              <a:t>0</a:t>
            </a:r>
            <a:endParaRPr lang="zh-CN" altLang="en-US" b="1"/>
          </a:p>
        </p:txBody>
      </p:sp>
      <p:sp>
        <p:nvSpPr>
          <p:cNvPr id="54" name="TextBox 53"/>
          <p:cNvSpPr txBox="1"/>
          <p:nvPr/>
        </p:nvSpPr>
        <p:spPr>
          <a:xfrm>
            <a:off x="3397245" y="1628293"/>
            <a:ext cx="441555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b="1" smtClean="0"/>
              <a:t>80</a:t>
            </a:r>
            <a:endParaRPr lang="zh-CN" altLang="en-US" b="1"/>
          </a:p>
        </p:txBody>
      </p:sp>
      <p:sp>
        <p:nvSpPr>
          <p:cNvPr id="55" name="TextBox 54"/>
          <p:cNvSpPr txBox="1"/>
          <p:nvPr/>
        </p:nvSpPr>
        <p:spPr>
          <a:xfrm>
            <a:off x="4624913" y="2626558"/>
            <a:ext cx="44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5</a:t>
            </a:r>
            <a:r>
              <a:rPr lang="en-US" altLang="zh-CN" b="1" smtClean="0"/>
              <a:t>0</a:t>
            </a:r>
            <a:endParaRPr lang="zh-CN" altLang="en-US" b="1"/>
          </a:p>
        </p:txBody>
      </p:sp>
      <p:sp>
        <p:nvSpPr>
          <p:cNvPr id="56" name="TextBox 55"/>
          <p:cNvSpPr txBox="1"/>
          <p:nvPr/>
        </p:nvSpPr>
        <p:spPr>
          <a:xfrm>
            <a:off x="4912596" y="3716777"/>
            <a:ext cx="44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/>
              <a:t>20</a:t>
            </a:r>
            <a:endParaRPr lang="zh-CN" altLang="en-US" b="1"/>
          </a:p>
        </p:txBody>
      </p:sp>
      <p:sp>
        <p:nvSpPr>
          <p:cNvPr id="57" name="TextBox 56"/>
          <p:cNvSpPr txBox="1"/>
          <p:nvPr/>
        </p:nvSpPr>
        <p:spPr>
          <a:xfrm>
            <a:off x="5527411" y="1911683"/>
            <a:ext cx="44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7</a:t>
            </a:r>
            <a:r>
              <a:rPr lang="en-US" altLang="zh-CN" b="1" smtClean="0"/>
              <a:t>0</a:t>
            </a:r>
            <a:endParaRPr lang="zh-CN" altLang="en-US" b="1"/>
          </a:p>
        </p:txBody>
      </p:sp>
      <p:sp>
        <p:nvSpPr>
          <p:cNvPr id="58" name="TextBox 57"/>
          <p:cNvSpPr txBox="1"/>
          <p:nvPr/>
        </p:nvSpPr>
        <p:spPr>
          <a:xfrm>
            <a:off x="5824654" y="1722114"/>
            <a:ext cx="44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/>
              <a:t>76</a:t>
            </a:r>
            <a:endParaRPr lang="zh-CN" altLang="en-US" b="1"/>
          </a:p>
        </p:txBody>
      </p:sp>
      <p:sp>
        <p:nvSpPr>
          <p:cNvPr id="59" name="TextBox 58"/>
          <p:cNvSpPr txBox="1"/>
          <p:nvPr/>
        </p:nvSpPr>
        <p:spPr>
          <a:xfrm>
            <a:off x="6113575" y="3370395"/>
            <a:ext cx="44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3</a:t>
            </a:r>
            <a:r>
              <a:rPr lang="en-US" altLang="zh-CN" b="1" smtClean="0"/>
              <a:t>0</a:t>
            </a:r>
            <a:endParaRPr lang="zh-CN" altLang="en-US" b="1"/>
          </a:p>
        </p:txBody>
      </p:sp>
      <p:sp>
        <p:nvSpPr>
          <p:cNvPr id="60" name="TextBox 59"/>
          <p:cNvSpPr txBox="1"/>
          <p:nvPr/>
        </p:nvSpPr>
        <p:spPr>
          <a:xfrm>
            <a:off x="6411838" y="3593408"/>
            <a:ext cx="44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/>
              <a:t>24</a:t>
            </a:r>
            <a:endParaRPr lang="zh-CN" altLang="en-US" b="1"/>
          </a:p>
        </p:txBody>
      </p:sp>
      <p:sp>
        <p:nvSpPr>
          <p:cNvPr id="61" name="TextBox 60"/>
          <p:cNvSpPr txBox="1"/>
          <p:nvPr/>
        </p:nvSpPr>
        <p:spPr>
          <a:xfrm>
            <a:off x="7015502" y="1912527"/>
            <a:ext cx="44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7</a:t>
            </a:r>
            <a:r>
              <a:rPr lang="en-US" altLang="zh-CN" b="1" smtClean="0"/>
              <a:t>0</a:t>
            </a:r>
            <a:endParaRPr lang="zh-CN" altLang="en-US" b="1"/>
          </a:p>
        </p:txBody>
      </p:sp>
      <p:sp>
        <p:nvSpPr>
          <p:cNvPr id="62" name="TextBox 61"/>
          <p:cNvSpPr txBox="1"/>
          <p:nvPr/>
        </p:nvSpPr>
        <p:spPr>
          <a:xfrm>
            <a:off x="7334533" y="2627581"/>
            <a:ext cx="44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5</a:t>
            </a:r>
            <a:r>
              <a:rPr lang="en-US" altLang="zh-CN" b="1" smtClean="0"/>
              <a:t>0</a:t>
            </a:r>
            <a:endParaRPr lang="zh-CN" altLang="en-US" b="1"/>
          </a:p>
        </p:txBody>
      </p:sp>
      <p:sp>
        <p:nvSpPr>
          <p:cNvPr id="63" name="TextBox 62"/>
          <p:cNvSpPr txBox="1"/>
          <p:nvPr/>
        </p:nvSpPr>
        <p:spPr>
          <a:xfrm>
            <a:off x="7611929" y="2977828"/>
            <a:ext cx="441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4</a:t>
            </a:r>
            <a:r>
              <a:rPr lang="en-US" altLang="zh-CN" b="1" smtClean="0"/>
              <a:t>0</a:t>
            </a:r>
            <a:endParaRPr lang="zh-CN" altLang="en-US" b="1"/>
          </a:p>
        </p:txBody>
      </p:sp>
      <p:sp>
        <p:nvSpPr>
          <p:cNvPr id="64" name="TextBox 63"/>
          <p:cNvSpPr txBox="1"/>
          <p:nvPr/>
        </p:nvSpPr>
        <p:spPr>
          <a:xfrm>
            <a:off x="7910868" y="2988979"/>
            <a:ext cx="441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4</a:t>
            </a:r>
            <a:r>
              <a:rPr lang="en-US" altLang="zh-CN" b="1" smtClean="0"/>
              <a:t>0</a:t>
            </a:r>
            <a:endParaRPr lang="zh-CN" altLang="en-US" b="1"/>
          </a:p>
        </p:txBody>
      </p:sp>
      <p:cxnSp>
        <p:nvCxnSpPr>
          <p:cNvPr id="6" name="直接连接符 5"/>
          <p:cNvCxnSpPr/>
          <p:nvPr/>
        </p:nvCxnSpPr>
        <p:spPr>
          <a:xfrm>
            <a:off x="3863575" y="4720453"/>
            <a:ext cx="450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748009" y="355755"/>
            <a:ext cx="1997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业务员推销：</a:t>
            </a:r>
            <a:r>
              <a:rPr lang="en-US" altLang="zh-CN" b="1" smtClean="0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rPr>
              <a:t>220</a:t>
            </a:r>
            <a:endParaRPr lang="zh-CN" altLang="en-US" b="1">
              <a:solidFill>
                <a:srgbClr val="4AC5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748009" y="850519"/>
            <a:ext cx="1835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电话客服 </a:t>
            </a: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b="1" smtClean="0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rPr>
              <a:t>176</a:t>
            </a:r>
            <a:endParaRPr lang="zh-CN" altLang="en-US" b="1">
              <a:solidFill>
                <a:srgbClr val="4AC5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683398" y="354742"/>
            <a:ext cx="1766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网络直销：</a:t>
            </a:r>
            <a:r>
              <a:rPr lang="en-US" altLang="zh-CN" b="1" smtClean="0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rPr>
              <a:t>120</a:t>
            </a:r>
            <a:endParaRPr lang="zh-CN" altLang="en-US" b="1">
              <a:solidFill>
                <a:srgbClr val="4AC5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683398" y="849996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股票股息：</a:t>
            </a:r>
            <a:r>
              <a:rPr lang="en-US" altLang="zh-CN" b="1" smtClean="0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rPr>
              <a:t>84</a:t>
            </a:r>
            <a:endParaRPr lang="zh-CN" altLang="en-US" b="1">
              <a:solidFill>
                <a:srgbClr val="4AC5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051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任意多边形 40"/>
          <p:cNvSpPr/>
          <p:nvPr/>
        </p:nvSpPr>
        <p:spPr>
          <a:xfrm>
            <a:off x="3869473" y="2925515"/>
            <a:ext cx="4493942" cy="1055469"/>
          </a:xfrm>
          <a:custGeom>
            <a:avLst/>
            <a:gdLst>
              <a:gd name="connsiteX0" fmla="*/ 0 w 4493942"/>
              <a:gd name="connsiteY0" fmla="*/ 992458 h 992458"/>
              <a:gd name="connsiteX1" fmla="*/ 758283 w 4493942"/>
              <a:gd name="connsiteY1" fmla="*/ 557561 h 992458"/>
              <a:gd name="connsiteX2" fmla="*/ 1527717 w 4493942"/>
              <a:gd name="connsiteY2" fmla="*/ 869795 h 992458"/>
              <a:gd name="connsiteX3" fmla="*/ 2542478 w 4493942"/>
              <a:gd name="connsiteY3" fmla="*/ 802888 h 992458"/>
              <a:gd name="connsiteX4" fmla="*/ 2977376 w 4493942"/>
              <a:gd name="connsiteY4" fmla="*/ 301083 h 992458"/>
              <a:gd name="connsiteX5" fmla="*/ 4014439 w 4493942"/>
              <a:gd name="connsiteY5" fmla="*/ 0 h 992458"/>
              <a:gd name="connsiteX6" fmla="*/ 4493942 w 4493942"/>
              <a:gd name="connsiteY6" fmla="*/ 289932 h 992458"/>
              <a:gd name="connsiteX0" fmla="*/ 0 w 4493942"/>
              <a:gd name="connsiteY0" fmla="*/ 992458 h 992458"/>
              <a:gd name="connsiteX1" fmla="*/ 758283 w 4493942"/>
              <a:gd name="connsiteY1" fmla="*/ 557561 h 992458"/>
              <a:gd name="connsiteX2" fmla="*/ 1527717 w 4493942"/>
              <a:gd name="connsiteY2" fmla="*/ 869795 h 992458"/>
              <a:gd name="connsiteX3" fmla="*/ 2542478 w 4493942"/>
              <a:gd name="connsiteY3" fmla="*/ 802888 h 992458"/>
              <a:gd name="connsiteX4" fmla="*/ 2977376 w 4493942"/>
              <a:gd name="connsiteY4" fmla="*/ 301083 h 992458"/>
              <a:gd name="connsiteX5" fmla="*/ 4014439 w 4493942"/>
              <a:gd name="connsiteY5" fmla="*/ 0 h 992458"/>
              <a:gd name="connsiteX6" fmla="*/ 4493942 w 4493942"/>
              <a:gd name="connsiteY6" fmla="*/ 289932 h 992458"/>
              <a:gd name="connsiteX0" fmla="*/ 0 w 4493942"/>
              <a:gd name="connsiteY0" fmla="*/ 992458 h 992458"/>
              <a:gd name="connsiteX1" fmla="*/ 758283 w 4493942"/>
              <a:gd name="connsiteY1" fmla="*/ 557561 h 992458"/>
              <a:gd name="connsiteX2" fmla="*/ 1527717 w 4493942"/>
              <a:gd name="connsiteY2" fmla="*/ 869795 h 992458"/>
              <a:gd name="connsiteX3" fmla="*/ 2542478 w 4493942"/>
              <a:gd name="connsiteY3" fmla="*/ 802888 h 992458"/>
              <a:gd name="connsiteX4" fmla="*/ 2977376 w 4493942"/>
              <a:gd name="connsiteY4" fmla="*/ 301083 h 992458"/>
              <a:gd name="connsiteX5" fmla="*/ 4014439 w 4493942"/>
              <a:gd name="connsiteY5" fmla="*/ 0 h 992458"/>
              <a:gd name="connsiteX6" fmla="*/ 4493942 w 4493942"/>
              <a:gd name="connsiteY6" fmla="*/ 289932 h 992458"/>
              <a:gd name="connsiteX0" fmla="*/ 0 w 4493942"/>
              <a:gd name="connsiteY0" fmla="*/ 992458 h 992458"/>
              <a:gd name="connsiteX1" fmla="*/ 758283 w 4493942"/>
              <a:gd name="connsiteY1" fmla="*/ 557561 h 992458"/>
              <a:gd name="connsiteX2" fmla="*/ 1527717 w 4493942"/>
              <a:gd name="connsiteY2" fmla="*/ 869795 h 992458"/>
              <a:gd name="connsiteX3" fmla="*/ 2542478 w 4493942"/>
              <a:gd name="connsiteY3" fmla="*/ 802888 h 992458"/>
              <a:gd name="connsiteX4" fmla="*/ 2977376 w 4493942"/>
              <a:gd name="connsiteY4" fmla="*/ 301083 h 992458"/>
              <a:gd name="connsiteX5" fmla="*/ 4014439 w 4493942"/>
              <a:gd name="connsiteY5" fmla="*/ 0 h 992458"/>
              <a:gd name="connsiteX6" fmla="*/ 4493942 w 4493942"/>
              <a:gd name="connsiteY6" fmla="*/ 289932 h 992458"/>
              <a:gd name="connsiteX0" fmla="*/ 0 w 4493942"/>
              <a:gd name="connsiteY0" fmla="*/ 992458 h 992458"/>
              <a:gd name="connsiteX1" fmla="*/ 758283 w 4493942"/>
              <a:gd name="connsiteY1" fmla="*/ 557561 h 992458"/>
              <a:gd name="connsiteX2" fmla="*/ 1527717 w 4493942"/>
              <a:gd name="connsiteY2" fmla="*/ 869795 h 992458"/>
              <a:gd name="connsiteX3" fmla="*/ 2542478 w 4493942"/>
              <a:gd name="connsiteY3" fmla="*/ 802888 h 992458"/>
              <a:gd name="connsiteX4" fmla="*/ 2977376 w 4493942"/>
              <a:gd name="connsiteY4" fmla="*/ 301083 h 992458"/>
              <a:gd name="connsiteX5" fmla="*/ 4014439 w 4493942"/>
              <a:gd name="connsiteY5" fmla="*/ 0 h 992458"/>
              <a:gd name="connsiteX6" fmla="*/ 4493942 w 4493942"/>
              <a:gd name="connsiteY6" fmla="*/ 289932 h 992458"/>
              <a:gd name="connsiteX0" fmla="*/ 0 w 4493942"/>
              <a:gd name="connsiteY0" fmla="*/ 1013069 h 1013069"/>
              <a:gd name="connsiteX1" fmla="*/ 758283 w 4493942"/>
              <a:gd name="connsiteY1" fmla="*/ 578172 h 1013069"/>
              <a:gd name="connsiteX2" fmla="*/ 1527717 w 4493942"/>
              <a:gd name="connsiteY2" fmla="*/ 890406 h 1013069"/>
              <a:gd name="connsiteX3" fmla="*/ 2542478 w 4493942"/>
              <a:gd name="connsiteY3" fmla="*/ 823499 h 1013069"/>
              <a:gd name="connsiteX4" fmla="*/ 2977376 w 4493942"/>
              <a:gd name="connsiteY4" fmla="*/ 321694 h 1013069"/>
              <a:gd name="connsiteX5" fmla="*/ 4014439 w 4493942"/>
              <a:gd name="connsiteY5" fmla="*/ 20611 h 1013069"/>
              <a:gd name="connsiteX6" fmla="*/ 4493942 w 4493942"/>
              <a:gd name="connsiteY6" fmla="*/ 310543 h 1013069"/>
              <a:gd name="connsiteX0" fmla="*/ 0 w 4493942"/>
              <a:gd name="connsiteY0" fmla="*/ 1055469 h 1055469"/>
              <a:gd name="connsiteX1" fmla="*/ 758283 w 4493942"/>
              <a:gd name="connsiteY1" fmla="*/ 620572 h 1055469"/>
              <a:gd name="connsiteX2" fmla="*/ 1527717 w 4493942"/>
              <a:gd name="connsiteY2" fmla="*/ 932806 h 1055469"/>
              <a:gd name="connsiteX3" fmla="*/ 2542478 w 4493942"/>
              <a:gd name="connsiteY3" fmla="*/ 865899 h 1055469"/>
              <a:gd name="connsiteX4" fmla="*/ 2977376 w 4493942"/>
              <a:gd name="connsiteY4" fmla="*/ 364094 h 1055469"/>
              <a:gd name="connsiteX5" fmla="*/ 3836019 w 4493942"/>
              <a:gd name="connsiteY5" fmla="*/ 18407 h 1055469"/>
              <a:gd name="connsiteX6" fmla="*/ 4493942 w 4493942"/>
              <a:gd name="connsiteY6" fmla="*/ 352943 h 1055469"/>
              <a:gd name="connsiteX0" fmla="*/ 0 w 4493942"/>
              <a:gd name="connsiteY0" fmla="*/ 1055469 h 1055469"/>
              <a:gd name="connsiteX1" fmla="*/ 758283 w 4493942"/>
              <a:gd name="connsiteY1" fmla="*/ 620572 h 1055469"/>
              <a:gd name="connsiteX2" fmla="*/ 1527717 w 4493942"/>
              <a:gd name="connsiteY2" fmla="*/ 932806 h 1055469"/>
              <a:gd name="connsiteX3" fmla="*/ 2542478 w 4493942"/>
              <a:gd name="connsiteY3" fmla="*/ 865899 h 1055469"/>
              <a:gd name="connsiteX4" fmla="*/ 2977376 w 4493942"/>
              <a:gd name="connsiteY4" fmla="*/ 364094 h 1055469"/>
              <a:gd name="connsiteX5" fmla="*/ 3836019 w 4493942"/>
              <a:gd name="connsiteY5" fmla="*/ 18407 h 1055469"/>
              <a:gd name="connsiteX6" fmla="*/ 4493942 w 4493942"/>
              <a:gd name="connsiteY6" fmla="*/ 352943 h 105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3942" h="1055469">
                <a:moveTo>
                  <a:pt x="0" y="1055469"/>
                </a:moveTo>
                <a:cubicBezTo>
                  <a:pt x="252761" y="910503"/>
                  <a:pt x="503664" y="641016"/>
                  <a:pt x="758283" y="620572"/>
                </a:cubicBezTo>
                <a:cubicBezTo>
                  <a:pt x="1012903" y="600128"/>
                  <a:pt x="1189463" y="955108"/>
                  <a:pt x="1527717" y="932806"/>
                </a:cubicBezTo>
                <a:cubicBezTo>
                  <a:pt x="1865971" y="910504"/>
                  <a:pt x="2155902" y="1016440"/>
                  <a:pt x="2542478" y="865899"/>
                </a:cubicBezTo>
                <a:cubicBezTo>
                  <a:pt x="2929054" y="715358"/>
                  <a:pt x="2761786" y="505343"/>
                  <a:pt x="2977376" y="364094"/>
                </a:cubicBezTo>
                <a:cubicBezTo>
                  <a:pt x="3192966" y="222845"/>
                  <a:pt x="3549805" y="133636"/>
                  <a:pt x="3836019" y="18407"/>
                </a:cubicBezTo>
                <a:cubicBezTo>
                  <a:pt x="4181707" y="-81954"/>
                  <a:pt x="4334108" y="256299"/>
                  <a:pt x="4493942" y="352943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3847171" y="1977108"/>
            <a:ext cx="4538546" cy="955663"/>
          </a:xfrm>
          <a:custGeom>
            <a:avLst/>
            <a:gdLst>
              <a:gd name="connsiteX0" fmla="*/ 0 w 4538546"/>
              <a:gd name="connsiteY0" fmla="*/ 936703 h 936703"/>
              <a:gd name="connsiteX1" fmla="*/ 769434 w 4538546"/>
              <a:gd name="connsiteY1" fmla="*/ 669073 h 936703"/>
              <a:gd name="connsiteX2" fmla="*/ 1516566 w 4538546"/>
              <a:gd name="connsiteY2" fmla="*/ 0 h 936703"/>
              <a:gd name="connsiteX3" fmla="*/ 2129883 w 4538546"/>
              <a:gd name="connsiteY3" fmla="*/ 412595 h 936703"/>
              <a:gd name="connsiteX4" fmla="*/ 3033131 w 4538546"/>
              <a:gd name="connsiteY4" fmla="*/ 557561 h 936703"/>
              <a:gd name="connsiteX5" fmla="*/ 3735658 w 4538546"/>
              <a:gd name="connsiteY5" fmla="*/ 412595 h 936703"/>
              <a:gd name="connsiteX6" fmla="*/ 4538546 w 4538546"/>
              <a:gd name="connsiteY6" fmla="*/ 925552 h 936703"/>
              <a:gd name="connsiteX0" fmla="*/ 0 w 4538546"/>
              <a:gd name="connsiteY0" fmla="*/ 936703 h 936703"/>
              <a:gd name="connsiteX1" fmla="*/ 769434 w 4538546"/>
              <a:gd name="connsiteY1" fmla="*/ 669073 h 936703"/>
              <a:gd name="connsiteX2" fmla="*/ 1516566 w 4538546"/>
              <a:gd name="connsiteY2" fmla="*/ 0 h 936703"/>
              <a:gd name="connsiteX3" fmla="*/ 2129883 w 4538546"/>
              <a:gd name="connsiteY3" fmla="*/ 412595 h 936703"/>
              <a:gd name="connsiteX4" fmla="*/ 3033131 w 4538546"/>
              <a:gd name="connsiteY4" fmla="*/ 557561 h 936703"/>
              <a:gd name="connsiteX5" fmla="*/ 3735658 w 4538546"/>
              <a:gd name="connsiteY5" fmla="*/ 412595 h 936703"/>
              <a:gd name="connsiteX6" fmla="*/ 4538546 w 4538546"/>
              <a:gd name="connsiteY6" fmla="*/ 925552 h 936703"/>
              <a:gd name="connsiteX0" fmla="*/ 0 w 4538546"/>
              <a:gd name="connsiteY0" fmla="*/ 955663 h 955663"/>
              <a:gd name="connsiteX1" fmla="*/ 769434 w 4538546"/>
              <a:gd name="connsiteY1" fmla="*/ 688033 h 955663"/>
              <a:gd name="connsiteX2" fmla="*/ 1516566 w 4538546"/>
              <a:gd name="connsiteY2" fmla="*/ 18960 h 955663"/>
              <a:gd name="connsiteX3" fmla="*/ 2129883 w 4538546"/>
              <a:gd name="connsiteY3" fmla="*/ 431555 h 955663"/>
              <a:gd name="connsiteX4" fmla="*/ 3033131 w 4538546"/>
              <a:gd name="connsiteY4" fmla="*/ 576521 h 955663"/>
              <a:gd name="connsiteX5" fmla="*/ 3735658 w 4538546"/>
              <a:gd name="connsiteY5" fmla="*/ 431555 h 955663"/>
              <a:gd name="connsiteX6" fmla="*/ 4538546 w 4538546"/>
              <a:gd name="connsiteY6" fmla="*/ 944512 h 955663"/>
              <a:gd name="connsiteX0" fmla="*/ 0 w 4538546"/>
              <a:gd name="connsiteY0" fmla="*/ 955663 h 955663"/>
              <a:gd name="connsiteX1" fmla="*/ 769434 w 4538546"/>
              <a:gd name="connsiteY1" fmla="*/ 688033 h 955663"/>
              <a:gd name="connsiteX2" fmla="*/ 1516566 w 4538546"/>
              <a:gd name="connsiteY2" fmla="*/ 18960 h 955663"/>
              <a:gd name="connsiteX3" fmla="*/ 2129883 w 4538546"/>
              <a:gd name="connsiteY3" fmla="*/ 431555 h 955663"/>
              <a:gd name="connsiteX4" fmla="*/ 3033131 w 4538546"/>
              <a:gd name="connsiteY4" fmla="*/ 576521 h 955663"/>
              <a:gd name="connsiteX5" fmla="*/ 3735658 w 4538546"/>
              <a:gd name="connsiteY5" fmla="*/ 431555 h 955663"/>
              <a:gd name="connsiteX6" fmla="*/ 4538546 w 4538546"/>
              <a:gd name="connsiteY6" fmla="*/ 944512 h 955663"/>
              <a:gd name="connsiteX0" fmla="*/ 0 w 4538546"/>
              <a:gd name="connsiteY0" fmla="*/ 955663 h 955663"/>
              <a:gd name="connsiteX1" fmla="*/ 769434 w 4538546"/>
              <a:gd name="connsiteY1" fmla="*/ 688033 h 955663"/>
              <a:gd name="connsiteX2" fmla="*/ 1516566 w 4538546"/>
              <a:gd name="connsiteY2" fmla="*/ 18960 h 955663"/>
              <a:gd name="connsiteX3" fmla="*/ 2129883 w 4538546"/>
              <a:gd name="connsiteY3" fmla="*/ 431555 h 955663"/>
              <a:gd name="connsiteX4" fmla="*/ 3033131 w 4538546"/>
              <a:gd name="connsiteY4" fmla="*/ 576521 h 955663"/>
              <a:gd name="connsiteX5" fmla="*/ 3735658 w 4538546"/>
              <a:gd name="connsiteY5" fmla="*/ 431555 h 955663"/>
              <a:gd name="connsiteX6" fmla="*/ 4538546 w 4538546"/>
              <a:gd name="connsiteY6" fmla="*/ 944512 h 955663"/>
              <a:gd name="connsiteX0" fmla="*/ 0 w 4538546"/>
              <a:gd name="connsiteY0" fmla="*/ 955663 h 955663"/>
              <a:gd name="connsiteX1" fmla="*/ 769434 w 4538546"/>
              <a:gd name="connsiteY1" fmla="*/ 688033 h 955663"/>
              <a:gd name="connsiteX2" fmla="*/ 1516566 w 4538546"/>
              <a:gd name="connsiteY2" fmla="*/ 18960 h 955663"/>
              <a:gd name="connsiteX3" fmla="*/ 2129883 w 4538546"/>
              <a:gd name="connsiteY3" fmla="*/ 431555 h 955663"/>
              <a:gd name="connsiteX4" fmla="*/ 3033131 w 4538546"/>
              <a:gd name="connsiteY4" fmla="*/ 576521 h 955663"/>
              <a:gd name="connsiteX5" fmla="*/ 3735658 w 4538546"/>
              <a:gd name="connsiteY5" fmla="*/ 431555 h 955663"/>
              <a:gd name="connsiteX6" fmla="*/ 4538546 w 4538546"/>
              <a:gd name="connsiteY6" fmla="*/ 944512 h 95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38546" h="955663">
                <a:moveTo>
                  <a:pt x="0" y="955663"/>
                </a:moveTo>
                <a:cubicBezTo>
                  <a:pt x="256478" y="866453"/>
                  <a:pt x="516673" y="844150"/>
                  <a:pt x="769434" y="688033"/>
                </a:cubicBezTo>
                <a:cubicBezTo>
                  <a:pt x="1022195" y="531916"/>
                  <a:pt x="1312127" y="-118572"/>
                  <a:pt x="1516566" y="18960"/>
                </a:cubicBezTo>
                <a:lnTo>
                  <a:pt x="2129883" y="431555"/>
                </a:lnTo>
                <a:cubicBezTo>
                  <a:pt x="2382644" y="524482"/>
                  <a:pt x="2798955" y="624843"/>
                  <a:pt x="3033131" y="576521"/>
                </a:cubicBezTo>
                <a:lnTo>
                  <a:pt x="3735658" y="431555"/>
                </a:lnTo>
                <a:cubicBezTo>
                  <a:pt x="3969834" y="383233"/>
                  <a:pt x="4270917" y="773526"/>
                  <a:pt x="4538546" y="944512"/>
                </a:cubicBezTo>
              </a:path>
            </a:pathLst>
          </a:custGeom>
          <a:noFill/>
          <a:ln w="57150">
            <a:solidFill>
              <a:schemeClr val="tx1">
                <a:lumMod val="75000"/>
                <a:lumOff val="2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3869473" y="2966224"/>
            <a:ext cx="4505093" cy="823311"/>
          </a:xfrm>
          <a:custGeom>
            <a:avLst/>
            <a:gdLst>
              <a:gd name="connsiteX0" fmla="*/ 0 w 4505093"/>
              <a:gd name="connsiteY0" fmla="*/ 0 h 791737"/>
              <a:gd name="connsiteX1" fmla="*/ 613317 w 4505093"/>
              <a:gd name="connsiteY1" fmla="*/ 791737 h 791737"/>
              <a:gd name="connsiteX2" fmla="*/ 1505415 w 4505093"/>
              <a:gd name="connsiteY2" fmla="*/ 657922 h 791737"/>
              <a:gd name="connsiteX3" fmla="*/ 2999678 w 4505093"/>
              <a:gd name="connsiteY3" fmla="*/ 323386 h 791737"/>
              <a:gd name="connsiteX4" fmla="*/ 3624147 w 4505093"/>
              <a:gd name="connsiteY4" fmla="*/ 747132 h 791737"/>
              <a:gd name="connsiteX5" fmla="*/ 4505093 w 4505093"/>
              <a:gd name="connsiteY5" fmla="*/ 557561 h 791737"/>
              <a:gd name="connsiteX0" fmla="*/ 0 w 4505093"/>
              <a:gd name="connsiteY0" fmla="*/ 0 h 828175"/>
              <a:gd name="connsiteX1" fmla="*/ 613317 w 4505093"/>
              <a:gd name="connsiteY1" fmla="*/ 791737 h 828175"/>
              <a:gd name="connsiteX2" fmla="*/ 1505415 w 4505093"/>
              <a:gd name="connsiteY2" fmla="*/ 657922 h 828175"/>
              <a:gd name="connsiteX3" fmla="*/ 2999678 w 4505093"/>
              <a:gd name="connsiteY3" fmla="*/ 323386 h 828175"/>
              <a:gd name="connsiteX4" fmla="*/ 3624147 w 4505093"/>
              <a:gd name="connsiteY4" fmla="*/ 747132 h 828175"/>
              <a:gd name="connsiteX5" fmla="*/ 4505093 w 4505093"/>
              <a:gd name="connsiteY5" fmla="*/ 557561 h 828175"/>
              <a:gd name="connsiteX0" fmla="*/ 0 w 4505093"/>
              <a:gd name="connsiteY0" fmla="*/ 0 h 828175"/>
              <a:gd name="connsiteX1" fmla="*/ 613317 w 4505093"/>
              <a:gd name="connsiteY1" fmla="*/ 791737 h 828175"/>
              <a:gd name="connsiteX2" fmla="*/ 1505415 w 4505093"/>
              <a:gd name="connsiteY2" fmla="*/ 657922 h 828175"/>
              <a:gd name="connsiteX3" fmla="*/ 2999678 w 4505093"/>
              <a:gd name="connsiteY3" fmla="*/ 323386 h 828175"/>
              <a:gd name="connsiteX4" fmla="*/ 3624147 w 4505093"/>
              <a:gd name="connsiteY4" fmla="*/ 747132 h 828175"/>
              <a:gd name="connsiteX5" fmla="*/ 4505093 w 4505093"/>
              <a:gd name="connsiteY5" fmla="*/ 557561 h 828175"/>
              <a:gd name="connsiteX0" fmla="*/ 0 w 4505093"/>
              <a:gd name="connsiteY0" fmla="*/ 0 h 828175"/>
              <a:gd name="connsiteX1" fmla="*/ 613317 w 4505093"/>
              <a:gd name="connsiteY1" fmla="*/ 791737 h 828175"/>
              <a:gd name="connsiteX2" fmla="*/ 1505415 w 4505093"/>
              <a:gd name="connsiteY2" fmla="*/ 657922 h 828175"/>
              <a:gd name="connsiteX3" fmla="*/ 2999678 w 4505093"/>
              <a:gd name="connsiteY3" fmla="*/ 323386 h 828175"/>
              <a:gd name="connsiteX4" fmla="*/ 3746810 w 4505093"/>
              <a:gd name="connsiteY4" fmla="*/ 602167 h 828175"/>
              <a:gd name="connsiteX5" fmla="*/ 4505093 w 4505093"/>
              <a:gd name="connsiteY5" fmla="*/ 557561 h 828175"/>
              <a:gd name="connsiteX0" fmla="*/ 0 w 4505093"/>
              <a:gd name="connsiteY0" fmla="*/ 0 h 832887"/>
              <a:gd name="connsiteX1" fmla="*/ 613317 w 4505093"/>
              <a:gd name="connsiteY1" fmla="*/ 791737 h 832887"/>
              <a:gd name="connsiteX2" fmla="*/ 1505415 w 4505093"/>
              <a:gd name="connsiteY2" fmla="*/ 657922 h 832887"/>
              <a:gd name="connsiteX3" fmla="*/ 2999678 w 4505093"/>
              <a:gd name="connsiteY3" fmla="*/ 323386 h 832887"/>
              <a:gd name="connsiteX4" fmla="*/ 3746810 w 4505093"/>
              <a:gd name="connsiteY4" fmla="*/ 602167 h 832887"/>
              <a:gd name="connsiteX5" fmla="*/ 4505093 w 4505093"/>
              <a:gd name="connsiteY5" fmla="*/ 557561 h 832887"/>
              <a:gd name="connsiteX0" fmla="*/ 0 w 4505093"/>
              <a:gd name="connsiteY0" fmla="*/ 0 h 811572"/>
              <a:gd name="connsiteX1" fmla="*/ 613317 w 4505093"/>
              <a:gd name="connsiteY1" fmla="*/ 791737 h 811572"/>
              <a:gd name="connsiteX2" fmla="*/ 1661532 w 4505093"/>
              <a:gd name="connsiteY2" fmla="*/ 535259 h 811572"/>
              <a:gd name="connsiteX3" fmla="*/ 2999678 w 4505093"/>
              <a:gd name="connsiteY3" fmla="*/ 323386 h 811572"/>
              <a:gd name="connsiteX4" fmla="*/ 3746810 w 4505093"/>
              <a:gd name="connsiteY4" fmla="*/ 602167 h 811572"/>
              <a:gd name="connsiteX5" fmla="*/ 4505093 w 4505093"/>
              <a:gd name="connsiteY5" fmla="*/ 557561 h 811572"/>
              <a:gd name="connsiteX0" fmla="*/ 0 w 4505093"/>
              <a:gd name="connsiteY0" fmla="*/ 0 h 821291"/>
              <a:gd name="connsiteX1" fmla="*/ 613317 w 4505093"/>
              <a:gd name="connsiteY1" fmla="*/ 791737 h 821291"/>
              <a:gd name="connsiteX2" fmla="*/ 1717289 w 4505093"/>
              <a:gd name="connsiteY2" fmla="*/ 602166 h 821291"/>
              <a:gd name="connsiteX3" fmla="*/ 2999678 w 4505093"/>
              <a:gd name="connsiteY3" fmla="*/ 323386 h 821291"/>
              <a:gd name="connsiteX4" fmla="*/ 3746810 w 4505093"/>
              <a:gd name="connsiteY4" fmla="*/ 602167 h 821291"/>
              <a:gd name="connsiteX5" fmla="*/ 4505093 w 4505093"/>
              <a:gd name="connsiteY5" fmla="*/ 557561 h 821291"/>
              <a:gd name="connsiteX0" fmla="*/ 0 w 4505093"/>
              <a:gd name="connsiteY0" fmla="*/ 0 h 823311"/>
              <a:gd name="connsiteX1" fmla="*/ 613317 w 4505093"/>
              <a:gd name="connsiteY1" fmla="*/ 791737 h 823311"/>
              <a:gd name="connsiteX2" fmla="*/ 1739592 w 4505093"/>
              <a:gd name="connsiteY2" fmla="*/ 613317 h 823311"/>
              <a:gd name="connsiteX3" fmla="*/ 2999678 w 4505093"/>
              <a:gd name="connsiteY3" fmla="*/ 323386 h 823311"/>
              <a:gd name="connsiteX4" fmla="*/ 3746810 w 4505093"/>
              <a:gd name="connsiteY4" fmla="*/ 602167 h 823311"/>
              <a:gd name="connsiteX5" fmla="*/ 4505093 w 4505093"/>
              <a:gd name="connsiteY5" fmla="*/ 557561 h 823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05093" h="823311">
                <a:moveTo>
                  <a:pt x="0" y="0"/>
                </a:moveTo>
                <a:cubicBezTo>
                  <a:pt x="204439" y="263912"/>
                  <a:pt x="323385" y="689518"/>
                  <a:pt x="613317" y="791737"/>
                </a:cubicBezTo>
                <a:cubicBezTo>
                  <a:pt x="903249" y="893957"/>
                  <a:pt x="1241504" y="724829"/>
                  <a:pt x="1739592" y="613317"/>
                </a:cubicBezTo>
                <a:cubicBezTo>
                  <a:pt x="2237680" y="501805"/>
                  <a:pt x="2665142" y="325244"/>
                  <a:pt x="2999678" y="323386"/>
                </a:cubicBezTo>
                <a:cubicBezTo>
                  <a:pt x="3334214" y="321528"/>
                  <a:pt x="3495908" y="563138"/>
                  <a:pt x="3746810" y="602167"/>
                </a:cubicBezTo>
                <a:lnTo>
                  <a:pt x="4505093" y="557561"/>
                </a:lnTo>
              </a:path>
            </a:pathLst>
          </a:custGeom>
          <a:noFill/>
          <a:ln w="57150">
            <a:solidFill>
              <a:schemeClr val="bg1">
                <a:lumMod val="85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3847171" y="1817649"/>
            <a:ext cx="4505092" cy="472187"/>
          </a:xfrm>
          <a:custGeom>
            <a:avLst/>
            <a:gdLst>
              <a:gd name="connsiteX0" fmla="*/ 0 w 4505092"/>
              <a:gd name="connsiteY0" fmla="*/ 0 h 446049"/>
              <a:gd name="connsiteX1" fmla="*/ 858644 w 4505092"/>
              <a:gd name="connsiteY1" fmla="*/ 189571 h 446049"/>
              <a:gd name="connsiteX2" fmla="*/ 1538868 w 4505092"/>
              <a:gd name="connsiteY2" fmla="*/ 446049 h 446049"/>
              <a:gd name="connsiteX3" fmla="*/ 2386361 w 4505092"/>
              <a:gd name="connsiteY3" fmla="*/ 301083 h 446049"/>
              <a:gd name="connsiteX4" fmla="*/ 2999678 w 4505092"/>
              <a:gd name="connsiteY4" fmla="*/ 434897 h 446049"/>
              <a:gd name="connsiteX5" fmla="*/ 4505092 w 4505092"/>
              <a:gd name="connsiteY5" fmla="*/ 33453 h 446049"/>
              <a:gd name="connsiteX0" fmla="*/ 0 w 4505092"/>
              <a:gd name="connsiteY0" fmla="*/ 0 h 446049"/>
              <a:gd name="connsiteX1" fmla="*/ 858644 w 4505092"/>
              <a:gd name="connsiteY1" fmla="*/ 189571 h 446049"/>
              <a:gd name="connsiteX2" fmla="*/ 1538868 w 4505092"/>
              <a:gd name="connsiteY2" fmla="*/ 446049 h 446049"/>
              <a:gd name="connsiteX3" fmla="*/ 2386361 w 4505092"/>
              <a:gd name="connsiteY3" fmla="*/ 301083 h 446049"/>
              <a:gd name="connsiteX4" fmla="*/ 2999678 w 4505092"/>
              <a:gd name="connsiteY4" fmla="*/ 434897 h 446049"/>
              <a:gd name="connsiteX5" fmla="*/ 4505092 w 4505092"/>
              <a:gd name="connsiteY5" fmla="*/ 33453 h 446049"/>
              <a:gd name="connsiteX0" fmla="*/ 0 w 4505092"/>
              <a:gd name="connsiteY0" fmla="*/ 0 h 452647"/>
              <a:gd name="connsiteX1" fmla="*/ 858644 w 4505092"/>
              <a:gd name="connsiteY1" fmla="*/ 189571 h 452647"/>
              <a:gd name="connsiteX2" fmla="*/ 1538868 w 4505092"/>
              <a:gd name="connsiteY2" fmla="*/ 446049 h 452647"/>
              <a:gd name="connsiteX3" fmla="*/ 2386361 w 4505092"/>
              <a:gd name="connsiteY3" fmla="*/ 301083 h 452647"/>
              <a:gd name="connsiteX4" fmla="*/ 2999678 w 4505092"/>
              <a:gd name="connsiteY4" fmla="*/ 434897 h 452647"/>
              <a:gd name="connsiteX5" fmla="*/ 4505092 w 4505092"/>
              <a:gd name="connsiteY5" fmla="*/ 33453 h 452647"/>
              <a:gd name="connsiteX0" fmla="*/ 0 w 4505092"/>
              <a:gd name="connsiteY0" fmla="*/ 0 h 452647"/>
              <a:gd name="connsiteX1" fmla="*/ 858644 w 4505092"/>
              <a:gd name="connsiteY1" fmla="*/ 189571 h 452647"/>
              <a:gd name="connsiteX2" fmla="*/ 1538868 w 4505092"/>
              <a:gd name="connsiteY2" fmla="*/ 446049 h 452647"/>
              <a:gd name="connsiteX3" fmla="*/ 2386361 w 4505092"/>
              <a:gd name="connsiteY3" fmla="*/ 301083 h 452647"/>
              <a:gd name="connsiteX4" fmla="*/ 2999678 w 4505092"/>
              <a:gd name="connsiteY4" fmla="*/ 434897 h 452647"/>
              <a:gd name="connsiteX5" fmla="*/ 4505092 w 4505092"/>
              <a:gd name="connsiteY5" fmla="*/ 33453 h 452647"/>
              <a:gd name="connsiteX0" fmla="*/ 0 w 4505092"/>
              <a:gd name="connsiteY0" fmla="*/ 0 h 472187"/>
              <a:gd name="connsiteX1" fmla="*/ 858644 w 4505092"/>
              <a:gd name="connsiteY1" fmla="*/ 189571 h 472187"/>
              <a:gd name="connsiteX2" fmla="*/ 1538868 w 4505092"/>
              <a:gd name="connsiteY2" fmla="*/ 446049 h 472187"/>
              <a:gd name="connsiteX3" fmla="*/ 2386361 w 4505092"/>
              <a:gd name="connsiteY3" fmla="*/ 301083 h 472187"/>
              <a:gd name="connsiteX4" fmla="*/ 2999678 w 4505092"/>
              <a:gd name="connsiteY4" fmla="*/ 434897 h 472187"/>
              <a:gd name="connsiteX5" fmla="*/ 4505092 w 4505092"/>
              <a:gd name="connsiteY5" fmla="*/ 33453 h 472187"/>
              <a:gd name="connsiteX0" fmla="*/ 0 w 4505092"/>
              <a:gd name="connsiteY0" fmla="*/ 0 h 472187"/>
              <a:gd name="connsiteX1" fmla="*/ 858644 w 4505092"/>
              <a:gd name="connsiteY1" fmla="*/ 189571 h 472187"/>
              <a:gd name="connsiteX2" fmla="*/ 1538868 w 4505092"/>
              <a:gd name="connsiteY2" fmla="*/ 446049 h 472187"/>
              <a:gd name="connsiteX3" fmla="*/ 2386361 w 4505092"/>
              <a:gd name="connsiteY3" fmla="*/ 301083 h 472187"/>
              <a:gd name="connsiteX4" fmla="*/ 2999678 w 4505092"/>
              <a:gd name="connsiteY4" fmla="*/ 434897 h 472187"/>
              <a:gd name="connsiteX5" fmla="*/ 4505092 w 4505092"/>
              <a:gd name="connsiteY5" fmla="*/ 33453 h 472187"/>
              <a:gd name="connsiteX0" fmla="*/ 0 w 4505092"/>
              <a:gd name="connsiteY0" fmla="*/ 0 h 472187"/>
              <a:gd name="connsiteX1" fmla="*/ 858644 w 4505092"/>
              <a:gd name="connsiteY1" fmla="*/ 189571 h 472187"/>
              <a:gd name="connsiteX2" fmla="*/ 1538868 w 4505092"/>
              <a:gd name="connsiteY2" fmla="*/ 446049 h 472187"/>
              <a:gd name="connsiteX3" fmla="*/ 2386361 w 4505092"/>
              <a:gd name="connsiteY3" fmla="*/ 301083 h 472187"/>
              <a:gd name="connsiteX4" fmla="*/ 2999678 w 4505092"/>
              <a:gd name="connsiteY4" fmla="*/ 434897 h 472187"/>
              <a:gd name="connsiteX5" fmla="*/ 4505092 w 4505092"/>
              <a:gd name="connsiteY5" fmla="*/ 33453 h 472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05092" h="472187">
                <a:moveTo>
                  <a:pt x="0" y="0"/>
                </a:moveTo>
                <a:cubicBezTo>
                  <a:pt x="286215" y="63190"/>
                  <a:pt x="602166" y="115230"/>
                  <a:pt x="858644" y="189571"/>
                </a:cubicBezTo>
                <a:cubicBezTo>
                  <a:pt x="1115122" y="263912"/>
                  <a:pt x="1256370" y="494371"/>
                  <a:pt x="1538868" y="446049"/>
                </a:cubicBezTo>
                <a:lnTo>
                  <a:pt x="2386361" y="301083"/>
                </a:lnTo>
                <a:cubicBezTo>
                  <a:pt x="2629829" y="299224"/>
                  <a:pt x="2497873" y="568712"/>
                  <a:pt x="2999678" y="434897"/>
                </a:cubicBezTo>
                <a:lnTo>
                  <a:pt x="4505092" y="33453"/>
                </a:lnTo>
              </a:path>
            </a:pathLst>
          </a:custGeom>
          <a:noFill/>
          <a:ln w="57150">
            <a:solidFill>
              <a:schemeClr val="bg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656839" y="1912527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mtClean="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rPr>
              <a:t>业绩折图</a:t>
            </a:r>
            <a:endParaRPr lang="zh-CN" altLang="en-US" sz="4400">
              <a:solidFill>
                <a:schemeClr val="bg1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3957" y="26042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latin typeface="微软雅黑" pitchFamily="34" charset="-122"/>
                <a:ea typeface="微软雅黑" pitchFamily="34" charset="-122"/>
              </a:rPr>
              <a:t>第一季度</a:t>
            </a:r>
            <a:endParaRPr lang="zh-CN" altLang="en-US" b="1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233564" y="411163"/>
            <a:ext cx="0" cy="4319800"/>
          </a:xfrm>
          <a:prstGeom prst="line">
            <a:avLst/>
          </a:prstGeom>
          <a:ln w="28575">
            <a:solidFill>
              <a:srgbClr val="4AC5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3863575" y="1358124"/>
            <a:ext cx="0" cy="33728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863575" y="1347614"/>
            <a:ext cx="45247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863575" y="1840453"/>
            <a:ext cx="45247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838800" y="4000453"/>
            <a:ext cx="45247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863575" y="3280453"/>
            <a:ext cx="45247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25931" y="4462070"/>
            <a:ext cx="343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0</a:t>
            </a:r>
            <a:endParaRPr lang="zh-CN" altLang="en-US" b="1"/>
          </a:p>
        </p:txBody>
      </p:sp>
      <p:sp>
        <p:nvSpPr>
          <p:cNvPr id="11" name="TextBox 10"/>
          <p:cNvSpPr txBox="1"/>
          <p:nvPr/>
        </p:nvSpPr>
        <p:spPr>
          <a:xfrm>
            <a:off x="3397245" y="3815787"/>
            <a:ext cx="44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/>
              <a:t>20</a:t>
            </a:r>
            <a:endParaRPr lang="zh-CN" altLang="en-US" b="1"/>
          </a:p>
        </p:txBody>
      </p:sp>
      <p:sp>
        <p:nvSpPr>
          <p:cNvPr id="12" name="TextBox 11"/>
          <p:cNvSpPr txBox="1"/>
          <p:nvPr/>
        </p:nvSpPr>
        <p:spPr>
          <a:xfrm>
            <a:off x="3422020" y="3077665"/>
            <a:ext cx="44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4</a:t>
            </a:r>
            <a:r>
              <a:rPr lang="en-US" altLang="zh-CN" b="1" smtClean="0"/>
              <a:t>0</a:t>
            </a:r>
            <a:endParaRPr lang="zh-CN" altLang="en-US" b="1"/>
          </a:p>
        </p:txBody>
      </p:sp>
      <p:sp>
        <p:nvSpPr>
          <p:cNvPr id="13" name="TextBox 12"/>
          <p:cNvSpPr txBox="1"/>
          <p:nvPr/>
        </p:nvSpPr>
        <p:spPr>
          <a:xfrm>
            <a:off x="3397245" y="1628293"/>
            <a:ext cx="44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/>
              <a:t>80</a:t>
            </a:r>
            <a:endParaRPr lang="zh-CN" altLang="en-US" b="1"/>
          </a:p>
        </p:txBody>
      </p:sp>
      <p:cxnSp>
        <p:nvCxnSpPr>
          <p:cNvPr id="14" name="直接连接符 13"/>
          <p:cNvCxnSpPr/>
          <p:nvPr/>
        </p:nvCxnSpPr>
        <p:spPr>
          <a:xfrm>
            <a:off x="3863575" y="4720453"/>
            <a:ext cx="450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869120" y="2560453"/>
            <a:ext cx="45247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5363575" y="1358124"/>
            <a:ext cx="0" cy="33728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6863575" y="1358124"/>
            <a:ext cx="0" cy="33728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8363575" y="1358124"/>
            <a:ext cx="0" cy="33728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3815120" y="1786453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312355" y="2189247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316416" y="1797025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6809575" y="2178000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3815120" y="2886135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5312355" y="3579862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6809575" y="3226453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8316416" y="3454375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312355" y="1945742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6809575" y="2499929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8316416" y="2865588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815120" y="3946453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5312355" y="3800686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8316416" y="3226453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3748009" y="355755"/>
            <a:ext cx="1997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业务员推销：</a:t>
            </a:r>
            <a:r>
              <a:rPr lang="en-US" altLang="zh-CN" b="1" smtClean="0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rPr>
              <a:t>220</a:t>
            </a:r>
            <a:endParaRPr lang="zh-CN" altLang="en-US" b="1">
              <a:solidFill>
                <a:srgbClr val="4AC5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748009" y="850519"/>
            <a:ext cx="1835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电话客服 </a:t>
            </a: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b="1" smtClean="0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rPr>
              <a:t>176</a:t>
            </a:r>
            <a:endParaRPr lang="zh-CN" altLang="en-US" b="1">
              <a:solidFill>
                <a:srgbClr val="4AC5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83398" y="354742"/>
            <a:ext cx="1766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网络直销：</a:t>
            </a:r>
            <a:r>
              <a:rPr lang="en-US" altLang="zh-CN" b="1" smtClean="0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rPr>
              <a:t>120</a:t>
            </a:r>
            <a:endParaRPr lang="zh-CN" altLang="en-US" b="1">
              <a:solidFill>
                <a:srgbClr val="4AC5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83398" y="849996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股票股息：</a:t>
            </a:r>
            <a:r>
              <a:rPr lang="en-US" altLang="zh-CN" b="1" smtClean="0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rPr>
              <a:t>84</a:t>
            </a:r>
            <a:endParaRPr lang="zh-CN" altLang="en-US" b="1">
              <a:solidFill>
                <a:srgbClr val="4AC5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815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56839" y="2049779"/>
            <a:ext cx="3005951" cy="1043943"/>
            <a:chOff x="656839" y="1975161"/>
            <a:chExt cx="3005951" cy="1043943"/>
          </a:xfrm>
        </p:grpSpPr>
        <p:sp>
          <p:nvSpPr>
            <p:cNvPr id="2" name="TextBox 1"/>
            <p:cNvSpPr txBox="1"/>
            <p:nvPr/>
          </p:nvSpPr>
          <p:spPr>
            <a:xfrm>
              <a:off x="656839" y="1975161"/>
              <a:ext cx="300595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smtClean="0">
                  <a:solidFill>
                    <a:schemeClr val="bg1"/>
                  </a:solidFill>
                  <a:latin typeface="方正粗圆简体" pitchFamily="65" charset="-122"/>
                  <a:ea typeface="方正粗圆简体" pitchFamily="65" charset="-122"/>
                </a:rPr>
                <a:t>业务员推销</a:t>
              </a:r>
              <a:endParaRPr lang="zh-CN" altLang="en-US" sz="440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450790" y="2649772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mtClean="0">
                  <a:solidFill>
                    <a:srgbClr val="4AC5FF"/>
                  </a:solidFill>
                  <a:latin typeface="微软雅黑" pitchFamily="34" charset="-122"/>
                  <a:ea typeface="微软雅黑" pitchFamily="34" charset="-122"/>
                </a:rPr>
                <a:t>第一季度</a:t>
              </a:r>
              <a:endParaRPr lang="zh-CN" altLang="en-US" b="1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4" name="直接连接符 3"/>
          <p:cNvCxnSpPr/>
          <p:nvPr/>
        </p:nvCxnSpPr>
        <p:spPr>
          <a:xfrm>
            <a:off x="3713953" y="411163"/>
            <a:ext cx="0" cy="4319800"/>
          </a:xfrm>
          <a:prstGeom prst="line">
            <a:avLst/>
          </a:prstGeom>
          <a:ln w="28575">
            <a:solidFill>
              <a:srgbClr val="4AC5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97"/>
          <a:stretch/>
        </p:blipFill>
        <p:spPr>
          <a:xfrm>
            <a:off x="4518139" y="2780531"/>
            <a:ext cx="1570450" cy="2015926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4056793" y="416868"/>
            <a:ext cx="4295319" cy="2159553"/>
          </a:xfrm>
          <a:prstGeom prst="roundRect">
            <a:avLst>
              <a:gd name="adj" fmla="val 10472"/>
            </a:avLst>
          </a:prstGeom>
          <a:noFill/>
          <a:ln w="38100">
            <a:solidFill>
              <a:srgbClr val="4AC5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194264" y="480982"/>
            <a:ext cx="40203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业务员推销主要去各个需求市场推销销售本公司的产品，并且起到宣传作用。每天业务员都要外出与客户进行交流合作，他们为公司争取了很多的机会和效益，是公司的主要力量，他们注重的是时间和效率，以最短的时间争取最大的力量。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902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56839" y="2049779"/>
            <a:ext cx="2441694" cy="1043943"/>
            <a:chOff x="656839" y="1975161"/>
            <a:chExt cx="2441694" cy="1043943"/>
          </a:xfrm>
        </p:grpSpPr>
        <p:sp>
          <p:nvSpPr>
            <p:cNvPr id="3" name="TextBox 2"/>
            <p:cNvSpPr txBox="1"/>
            <p:nvPr/>
          </p:nvSpPr>
          <p:spPr>
            <a:xfrm>
              <a:off x="656839" y="1975161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smtClean="0">
                  <a:solidFill>
                    <a:schemeClr val="bg1"/>
                  </a:solidFill>
                  <a:latin typeface="方正粗圆简体" pitchFamily="65" charset="-122"/>
                  <a:ea typeface="方正粗圆简体" pitchFamily="65" charset="-122"/>
                </a:rPr>
                <a:t>电话客服</a:t>
              </a:r>
              <a:endParaRPr lang="zh-CN" altLang="en-US" sz="440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957410" y="2649772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mtClean="0">
                  <a:solidFill>
                    <a:srgbClr val="4AC5FF"/>
                  </a:solidFill>
                  <a:latin typeface="微软雅黑" pitchFamily="34" charset="-122"/>
                  <a:ea typeface="微软雅黑" pitchFamily="34" charset="-122"/>
                </a:rPr>
                <a:t>第一季度</a:t>
              </a:r>
              <a:endParaRPr lang="zh-CN" altLang="en-US" b="1">
                <a:solidFill>
                  <a:srgbClr val="4AC5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3713953" y="411163"/>
            <a:ext cx="0" cy="4319800"/>
          </a:xfrm>
          <a:prstGeom prst="line">
            <a:avLst/>
          </a:prstGeom>
          <a:ln w="28575">
            <a:solidFill>
              <a:srgbClr val="4AC5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4585151" y="3440050"/>
            <a:ext cx="1623800" cy="1260726"/>
            <a:chOff x="3881653" y="1064977"/>
            <a:chExt cx="873382" cy="678098"/>
          </a:xfrm>
        </p:grpSpPr>
        <p:sp>
          <p:nvSpPr>
            <p:cNvPr id="9" name="椭圆 8"/>
            <p:cNvSpPr/>
            <p:nvPr/>
          </p:nvSpPr>
          <p:spPr>
            <a:xfrm>
              <a:off x="4066832" y="1141943"/>
              <a:ext cx="504489" cy="5044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881653" y="1064977"/>
              <a:ext cx="873382" cy="678098"/>
              <a:chOff x="3926636" y="1099902"/>
              <a:chExt cx="783416" cy="608248"/>
            </a:xfrm>
          </p:grpSpPr>
          <p:sp>
            <p:nvSpPr>
              <p:cNvPr id="12" name="空心弧 11"/>
              <p:cNvSpPr/>
              <p:nvPr/>
            </p:nvSpPr>
            <p:spPr>
              <a:xfrm>
                <a:off x="4024791" y="1099902"/>
                <a:ext cx="588570" cy="588570"/>
              </a:xfrm>
              <a:prstGeom prst="blockArc">
                <a:avLst>
                  <a:gd name="adj1" fmla="val 9764743"/>
                  <a:gd name="adj2" fmla="val 5213612"/>
                  <a:gd name="adj3" fmla="val 257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饼形 12"/>
              <p:cNvSpPr/>
              <p:nvPr/>
            </p:nvSpPr>
            <p:spPr>
              <a:xfrm rot="4980000">
                <a:off x="3926636" y="1279539"/>
                <a:ext cx="201818" cy="201818"/>
              </a:xfrm>
              <a:prstGeom prst="pie">
                <a:avLst>
                  <a:gd name="adj1" fmla="val 21442026"/>
                  <a:gd name="adj2" fmla="val 1192379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饼形 13"/>
              <p:cNvSpPr/>
              <p:nvPr/>
            </p:nvSpPr>
            <p:spPr>
              <a:xfrm rot="16620000" flipH="1">
                <a:off x="4508234" y="1279539"/>
                <a:ext cx="201818" cy="201818"/>
              </a:xfrm>
              <a:prstGeom prst="pie">
                <a:avLst>
                  <a:gd name="adj1" fmla="val 21442026"/>
                  <a:gd name="adj2" fmla="val 1192379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4276037" y="1657701"/>
                <a:ext cx="84081" cy="5044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新月形 10"/>
            <p:cNvSpPr/>
            <p:nvPr/>
          </p:nvSpPr>
          <p:spPr>
            <a:xfrm rot="16200000">
              <a:off x="4271339" y="1471418"/>
              <a:ext cx="93479" cy="186958"/>
            </a:xfrm>
            <a:prstGeom prst="moon">
              <a:avLst>
                <a:gd name="adj" fmla="val 8014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椭圆 15"/>
          <p:cNvSpPr/>
          <p:nvPr/>
        </p:nvSpPr>
        <p:spPr>
          <a:xfrm>
            <a:off x="4211960" y="400012"/>
            <a:ext cx="4148660" cy="2682559"/>
          </a:xfrm>
          <a:prstGeom prst="ellipse">
            <a:avLst/>
          </a:prstGeom>
          <a:noFill/>
          <a:ln w="38100">
            <a:solidFill>
              <a:srgbClr val="4AC5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5876692" y="3055433"/>
            <a:ext cx="1159727" cy="468352"/>
          </a:xfrm>
          <a:custGeom>
            <a:avLst/>
            <a:gdLst>
              <a:gd name="connsiteX0" fmla="*/ 256479 w 1159727"/>
              <a:gd name="connsiteY0" fmla="*/ 22303 h 468352"/>
              <a:gd name="connsiteX1" fmla="*/ 0 w 1159727"/>
              <a:gd name="connsiteY1" fmla="*/ 468352 h 468352"/>
              <a:gd name="connsiteX2" fmla="*/ 1159727 w 1159727"/>
              <a:gd name="connsiteY2" fmla="*/ 0 h 4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9727" h="468352">
                <a:moveTo>
                  <a:pt x="256479" y="22303"/>
                </a:moveTo>
                <a:lnTo>
                  <a:pt x="0" y="468352"/>
                </a:lnTo>
                <a:lnTo>
                  <a:pt x="1159727" y="0"/>
                </a:lnTo>
              </a:path>
            </a:pathLst>
          </a:custGeom>
          <a:noFill/>
          <a:ln w="38100">
            <a:solidFill>
              <a:srgbClr val="4AC5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4610059" y="900583"/>
            <a:ext cx="34020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电话客服主要去各个需求市场推销销售本公司的产品，每天业务员都要外出与客户进行交流合作，是公司的主要力量，他们注重的是时间和效率，以最短的时间争取最大的力量。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060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571</Words>
  <Application>Microsoft Office PowerPoint</Application>
  <PresentationFormat>全屏显示(16:9)</PresentationFormat>
  <Paragraphs>119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GungsuhChe</vt:lpstr>
      <vt:lpstr>Kozuka Gothic Pro L</vt:lpstr>
      <vt:lpstr>方正粗圆简体</vt:lpstr>
      <vt:lpstr>宋体</vt:lpstr>
      <vt:lpstr>微软雅黑</vt:lpstr>
      <vt:lpstr>Arial</vt:lpstr>
      <vt:lpstr>Calibri</vt:lpstr>
      <vt:lpstr>Office 主题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</cp:lastModifiedBy>
  <cp:revision>40</cp:revision>
  <dcterms:created xsi:type="dcterms:W3CDTF">2014-06-11T09:17:37Z</dcterms:created>
  <dcterms:modified xsi:type="dcterms:W3CDTF">2015-02-09T02:08:43Z</dcterms:modified>
</cp:coreProperties>
</file>